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063" r:id="rId2"/>
    <p:sldId id="4066" r:id="rId3"/>
    <p:sldId id="4067" r:id="rId4"/>
    <p:sldId id="4068" r:id="rId5"/>
    <p:sldId id="4069" r:id="rId6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ion13" initials="j" lastIdx="1" clrIdx="0">
    <p:extLst>
      <p:ext uri="{19B8F6BF-5375-455C-9EA6-DF929625EA0E}">
        <p15:presenceInfo xmlns:p15="http://schemas.microsoft.com/office/powerpoint/2012/main" userId="junion13" providerId="None"/>
      </p:ext>
    </p:extLst>
  </p:cmAuthor>
  <p:cmAuthor id="2" name="13 junion" initials="1j" lastIdx="2" clrIdx="1">
    <p:extLst>
      <p:ext uri="{19B8F6BF-5375-455C-9EA6-DF929625EA0E}">
        <p15:presenceInfo xmlns:p15="http://schemas.microsoft.com/office/powerpoint/2012/main" userId="13 juni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85D3E"/>
    <a:srgbClr val="F55F41"/>
    <a:srgbClr val="F69240"/>
    <a:srgbClr val="FF3300"/>
    <a:srgbClr val="FF6600"/>
    <a:srgbClr val="808000"/>
    <a:srgbClr val="99CC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69" autoAdjust="0"/>
    <p:restoredTop sz="95000" autoAdjust="0"/>
  </p:normalViewPr>
  <p:slideViewPr>
    <p:cSldViewPr>
      <p:cViewPr varScale="1">
        <p:scale>
          <a:sx n="63" d="100"/>
          <a:sy n="63" d="100"/>
        </p:scale>
        <p:origin x="1232" y="5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24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defTabSz="915059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algn="r" defTabSz="915059">
              <a:defRPr sz="1200"/>
            </a:lvl1pPr>
          </a:lstStyle>
          <a:p>
            <a:pPr>
              <a:defRPr/>
            </a:pPr>
            <a:fld id="{868D91C0-DD4B-45AC-A83A-66ED1E7C2598}" type="datetimeFigureOut">
              <a:rPr lang="ja-JP" altLang="en-US"/>
              <a:pPr>
                <a:defRPr/>
              </a:pPr>
              <a:t>2025/8/1</a:t>
            </a:fld>
            <a:endParaRPr lang="en-US" altLang="ja-JP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defTabSz="915059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algn="r" defTabSz="915059">
              <a:defRPr sz="1200"/>
            </a:lvl1pPr>
          </a:lstStyle>
          <a:p>
            <a:pPr>
              <a:defRPr/>
            </a:pPr>
            <a:fld id="{E620B8AE-D95A-4B2B-8AFA-A12492BE323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1962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4" rIns="91389" bIns="45694" numCol="1" anchor="t" anchorCtr="0" compatLnSpc="1">
            <a:prstTxWarp prst="textNoShape">
              <a:avLst/>
            </a:prstTxWarp>
          </a:bodyPr>
          <a:lstStyle>
            <a:lvl1pPr defTabSz="915059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4" rIns="91389" bIns="45694" numCol="1" anchor="t" anchorCtr="0" compatLnSpc="1">
            <a:prstTxWarp prst="textNoShape">
              <a:avLst/>
            </a:prstTxWarp>
          </a:bodyPr>
          <a:lstStyle>
            <a:lvl1pPr algn="r" defTabSz="915059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1A1F4AD-0730-4755-A8A4-F8D4574B4AA6}" type="datetimeFigureOut">
              <a:rPr lang="ja-JP" altLang="en-US"/>
              <a:pPr>
                <a:defRPr/>
              </a:pPr>
              <a:t>2025/8/1</a:t>
            </a:fld>
            <a:endParaRPr lang="en-US" altLang="ja-JP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519" tIns="43759" rIns="87519" bIns="43759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4" rIns="91389" bIns="456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4" rIns="91389" bIns="45694" numCol="1" anchor="b" anchorCtr="0" compatLnSpc="1">
            <a:prstTxWarp prst="textNoShape">
              <a:avLst/>
            </a:prstTxWarp>
          </a:bodyPr>
          <a:lstStyle>
            <a:lvl1pPr defTabSz="915059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4" rIns="91389" bIns="45694" numCol="1" anchor="b" anchorCtr="0" compatLnSpc="1">
            <a:prstTxWarp prst="textNoShape">
              <a:avLst/>
            </a:prstTxWarp>
          </a:bodyPr>
          <a:lstStyle>
            <a:lvl1pPr algn="r" defTabSz="915059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9414E01-CC12-41B9-8AED-6FC8619148B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032689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4FA49-CDFC-4ACC-8D85-8859C91CBCBC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A460B-687B-4A42-825B-502C849A95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B72AA-0C13-4DB2-8892-81C89A03FEA8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E85C6-A613-471C-98A9-3EE11290594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6"/>
          <p:cNvSpPr/>
          <p:nvPr userDrawn="1"/>
        </p:nvSpPr>
        <p:spPr>
          <a:xfrm>
            <a:off x="0" y="0"/>
            <a:ext cx="9906000" cy="112553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5" name="グループ化 7"/>
          <p:cNvGrpSpPr>
            <a:grpSpLocks/>
          </p:cNvGrpSpPr>
          <p:nvPr userDrawn="1"/>
        </p:nvGrpSpPr>
        <p:grpSpPr bwMode="auto">
          <a:xfrm>
            <a:off x="6711950" y="-12700"/>
            <a:ext cx="1658938" cy="1425575"/>
            <a:chOff x="6711447" y="-12368"/>
            <a:chExt cx="1659837" cy="1425144"/>
          </a:xfrm>
        </p:grpSpPr>
        <p:cxnSp>
          <p:nvCxnSpPr>
            <p:cNvPr id="6" name="直線コネクタ 8"/>
            <p:cNvCxnSpPr/>
            <p:nvPr/>
          </p:nvCxnSpPr>
          <p:spPr>
            <a:xfrm flipV="1">
              <a:off x="6711447" y="-12368"/>
              <a:ext cx="1386639" cy="138705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9"/>
            <p:cNvCxnSpPr/>
            <p:nvPr/>
          </p:nvCxnSpPr>
          <p:spPr>
            <a:xfrm flipV="1">
              <a:off x="6741626" y="1916"/>
              <a:ext cx="1410464" cy="141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10"/>
            <p:cNvCxnSpPr/>
            <p:nvPr/>
          </p:nvCxnSpPr>
          <p:spPr>
            <a:xfrm flipV="1">
              <a:off x="6813102" y="1916"/>
              <a:ext cx="1410464" cy="141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11"/>
            <p:cNvCxnSpPr/>
            <p:nvPr/>
          </p:nvCxnSpPr>
          <p:spPr>
            <a:xfrm flipV="1">
              <a:off x="6884579" y="1916"/>
              <a:ext cx="1410464" cy="141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12"/>
            <p:cNvCxnSpPr/>
            <p:nvPr/>
          </p:nvCxnSpPr>
          <p:spPr>
            <a:xfrm flipV="1">
              <a:off x="6960820" y="1916"/>
              <a:ext cx="1410464" cy="141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2" descr="C:\Users\y-ito\Documents\テンプレ集\j-union素材\junion株式会社_社名データ＆ロゴ_2009最終\junion_2cm（透過対応）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93360" y="100584"/>
            <a:ext cx="1448222" cy="650472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</p:pic>
      <p:sp>
        <p:nvSpPr>
          <p:cNvPr id="12" name="正方形/長方形 14"/>
          <p:cNvSpPr/>
          <p:nvPr userDrawn="1"/>
        </p:nvSpPr>
        <p:spPr>
          <a:xfrm>
            <a:off x="0" y="6811963"/>
            <a:ext cx="9906000" cy="4603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B7CC53-93D9-453D-AE4E-63D0B9E3276D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1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7C7B8-38C9-43AA-BCC2-1418CF661F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EDFFD-AFF8-48B9-98C5-8855A1EF68F3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99D0F-BF15-4A29-9533-E8EC923DDF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BC716-202D-4F17-BE49-021DA9B8CC63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C0D67-7E06-4D20-B1B3-9F0ADE8A6CB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5"/>
          <p:cNvSpPr/>
          <p:nvPr userDrawn="1"/>
        </p:nvSpPr>
        <p:spPr>
          <a:xfrm>
            <a:off x="0" y="0"/>
            <a:ext cx="9906000" cy="112553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4" name="グループ化 6"/>
          <p:cNvGrpSpPr>
            <a:grpSpLocks/>
          </p:cNvGrpSpPr>
          <p:nvPr userDrawn="1"/>
        </p:nvGrpSpPr>
        <p:grpSpPr bwMode="auto">
          <a:xfrm>
            <a:off x="6711950" y="-12700"/>
            <a:ext cx="1658938" cy="1425575"/>
            <a:chOff x="6711447" y="-12368"/>
            <a:chExt cx="1659837" cy="1425144"/>
          </a:xfrm>
        </p:grpSpPr>
        <p:cxnSp>
          <p:nvCxnSpPr>
            <p:cNvPr id="5" name="直線コネクタ 7"/>
            <p:cNvCxnSpPr/>
            <p:nvPr/>
          </p:nvCxnSpPr>
          <p:spPr>
            <a:xfrm flipV="1">
              <a:off x="6711447" y="-12368"/>
              <a:ext cx="1386639" cy="138705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8"/>
            <p:cNvCxnSpPr/>
            <p:nvPr/>
          </p:nvCxnSpPr>
          <p:spPr>
            <a:xfrm flipV="1">
              <a:off x="6741626" y="1916"/>
              <a:ext cx="1410464" cy="141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9"/>
            <p:cNvCxnSpPr/>
            <p:nvPr/>
          </p:nvCxnSpPr>
          <p:spPr>
            <a:xfrm flipV="1">
              <a:off x="6813102" y="1916"/>
              <a:ext cx="1410464" cy="141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10"/>
            <p:cNvCxnSpPr/>
            <p:nvPr/>
          </p:nvCxnSpPr>
          <p:spPr>
            <a:xfrm flipV="1">
              <a:off x="6884579" y="1916"/>
              <a:ext cx="1410464" cy="141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11"/>
            <p:cNvCxnSpPr/>
            <p:nvPr/>
          </p:nvCxnSpPr>
          <p:spPr>
            <a:xfrm flipV="1">
              <a:off x="6960820" y="1916"/>
              <a:ext cx="1410464" cy="141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2" descr="C:\Users\y-ito\Documents\テンプレ集\j-union素材\junion株式会社_社名データ＆ロゴ_2009最終\junion_2cm（透過対応）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93360" y="100584"/>
            <a:ext cx="1448222" cy="650472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</p:pic>
      <p:sp>
        <p:nvSpPr>
          <p:cNvPr id="11" name="正方形/長方形 13"/>
          <p:cNvSpPr/>
          <p:nvPr userDrawn="1"/>
        </p:nvSpPr>
        <p:spPr>
          <a:xfrm>
            <a:off x="0" y="6811963"/>
            <a:ext cx="9906000" cy="4603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274638"/>
            <a:ext cx="8915400" cy="850106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2E1FB34-725A-40AA-9AF3-D8B1DA8CDF10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13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787C0-E593-43A7-BF19-14552DBACA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AA8D0-88B3-49A8-A288-4EA8862EDD7D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68B6B-8CDE-449C-8B3E-C753AC6BBA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33EC4-011A-4918-B4AD-C95D122D17C3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D3483-41F7-414A-B8A1-85DB8458921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23F4D-484B-4467-90A1-D2E6BAB7CD9A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B34AD-FA0C-468C-8DCC-7CF6F2A5D5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88622-09EE-4F8D-BEA4-B721E6E4811E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E39F4-B99F-4960-B5AF-12EB848BF3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CF5C705-A38E-427F-A92D-7A122C759336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2B7DE7D-54F8-4BB1-8C4E-46C12DAEC1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57" r:id="rId3"/>
    <p:sldLayoutId id="2147483656" r:id="rId4"/>
    <p:sldLayoutId id="2147483660" r:id="rId5"/>
    <p:sldLayoutId id="2147483655" r:id="rId6"/>
    <p:sldLayoutId id="2147483654" r:id="rId7"/>
    <p:sldLayoutId id="2147483653" r:id="rId8"/>
    <p:sldLayoutId id="2147483652" r:id="rId9"/>
    <p:sldLayoutId id="2147483651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88AB78-A353-9235-35E7-D76D700B27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4CBB4A07-5BE7-053C-9FBF-D8D68958CFB6}"/>
              </a:ext>
            </a:extLst>
          </p:cNvPr>
          <p:cNvSpPr/>
          <p:nvPr/>
        </p:nvSpPr>
        <p:spPr>
          <a:xfrm>
            <a:off x="4953002" y="4021532"/>
            <a:ext cx="4952998" cy="28305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◎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真に意味のある組合活動にするために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〇組合員のニーズに応える活動</a:t>
            </a:r>
            <a:endParaRPr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・研修機会 ・勤務条件改善 ・労使協議</a:t>
            </a:r>
            <a:endParaRPr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〇</a:t>
            </a:r>
            <a:r>
              <a:rPr kumimoji="1" lang="ja-JP" alt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組合活動だからできる活動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defRPr/>
            </a:pPr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・他産別との関係 ・福利厚生</a:t>
            </a:r>
            <a:r>
              <a:rPr lang="en-US" altLang="ja-JP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・政治参画</a:t>
            </a:r>
            <a:endParaRPr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defRPr/>
            </a:pPr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などなど活動内容精選に向けた協議</a:t>
            </a:r>
            <a:endParaRPr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defRPr/>
            </a:pPr>
            <a:endParaRPr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defRPr/>
            </a:pPr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◎組合活動に対する負担軽減</a:t>
            </a:r>
            <a:endParaRPr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B4735D28-8BD3-3B9A-7C5C-ACB34FECA770}"/>
              </a:ext>
            </a:extLst>
          </p:cNvPr>
          <p:cNvSpPr/>
          <p:nvPr/>
        </p:nvSpPr>
        <p:spPr>
          <a:xfrm>
            <a:off x="-15552" y="4030020"/>
            <a:ext cx="4952998" cy="28305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◎組織再編　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12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支部→</a:t>
            </a:r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４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エリアへ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〇各支部の代表者選出の負担軽減</a:t>
            </a:r>
            <a:endParaRPr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〇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活動内容の統一化</a:t>
            </a:r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〇財政健全化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◎組合員の意見を集約</a:t>
            </a:r>
            <a:endParaRPr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〇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アンケート調査　〇活動のオンライン化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◎一人の組合員としての活動への参加の推進</a:t>
            </a:r>
            <a:endParaRPr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〇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要請行動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〇研修会への積極的な参加の情宣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578B272-D79C-03CA-7B5D-FBCFD88F5270}"/>
              </a:ext>
            </a:extLst>
          </p:cNvPr>
          <p:cNvSpPr/>
          <p:nvPr/>
        </p:nvSpPr>
        <p:spPr>
          <a:xfrm>
            <a:off x="2" y="1169185"/>
            <a:ext cx="4952998" cy="28305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○持続可能な組織活動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・組合は保険のような存在</a:t>
            </a:r>
            <a:endParaRPr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ないと○○があればいいのに</a:t>
            </a:r>
            <a:r>
              <a:rPr lang="en-US" altLang="ja-JP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…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●組合離れによる活動の衰退</a:t>
            </a:r>
            <a:endParaRPr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・私たちの権利が保障されない</a:t>
            </a:r>
            <a:endParaRPr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・やらなくても給料上がるでしょ　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4C1A820F-1C60-4CC4-FCBE-6FD223327C91}"/>
              </a:ext>
            </a:extLst>
          </p:cNvPr>
          <p:cNvSpPr/>
          <p:nvPr/>
        </p:nvSpPr>
        <p:spPr>
          <a:xfrm>
            <a:off x="4973627" y="1181544"/>
            <a:ext cx="4952998" cy="28399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◎人口減少に伴う、分会・組合員の減少</a:t>
            </a:r>
            <a:endParaRPr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defRPr/>
            </a:pPr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子どもの減少 → 学校統廃合 → 教職員減少</a:t>
            </a:r>
            <a:endParaRPr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これまで当たり前にできていた活動は</a:t>
            </a:r>
            <a:endParaRPr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当たり前ではなくなる</a:t>
            </a:r>
            <a:endParaRPr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組織力低下による意見反映への影響</a:t>
            </a:r>
            <a:endParaRPr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" name="AutoShape 12" descr="「無人島」の画像検索結果">
            <a:extLst>
              <a:ext uri="{FF2B5EF4-FFF2-40B4-BE49-F238E27FC236}">
                <a16:creationId xmlns:a16="http://schemas.microsoft.com/office/drawing/2014/main" id="{959454DA-E30C-0651-D410-46BA8976AF0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2775" y="8636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6" name="AutoShape 14" descr="「無人島」の画像検索結果">
            <a:extLst>
              <a:ext uri="{FF2B5EF4-FFF2-40B4-BE49-F238E27FC236}">
                <a16:creationId xmlns:a16="http://schemas.microsoft.com/office/drawing/2014/main" id="{0ADC62A0-873C-83B9-431F-32C0D3EE06F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27075" y="9779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7" name="AutoShape 18" descr="「もつ鍋」の画像検索結果">
            <a:extLst>
              <a:ext uri="{FF2B5EF4-FFF2-40B4-BE49-F238E27FC236}">
                <a16:creationId xmlns:a16="http://schemas.microsoft.com/office/drawing/2014/main" id="{7C98E7B2-969C-C38C-3B47-7E2CDEF834E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1375" y="10922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8" name="AutoShape 2" descr="「サーフィン」の画像検索結果">
            <a:extLst>
              <a:ext uri="{FF2B5EF4-FFF2-40B4-BE49-F238E27FC236}">
                <a16:creationId xmlns:a16="http://schemas.microsoft.com/office/drawing/2014/main" id="{EF7EA35E-895C-3720-DE6D-6CD2726285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55675" y="12065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" name="AutoShape 4" descr="「サーフィン」の画像検索結果">
            <a:extLst>
              <a:ext uri="{FF2B5EF4-FFF2-40B4-BE49-F238E27FC236}">
                <a16:creationId xmlns:a16="http://schemas.microsoft.com/office/drawing/2014/main" id="{C928A704-098C-FC0F-DA08-844318F53D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69975" y="13208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42" name="タイトル 1">
            <a:extLst>
              <a:ext uri="{FF2B5EF4-FFF2-40B4-BE49-F238E27FC236}">
                <a16:creationId xmlns:a16="http://schemas.microsoft.com/office/drawing/2014/main" id="{A6ADC162-6C02-FEC2-D50E-51F92F8F95C3}"/>
              </a:ext>
            </a:extLst>
          </p:cNvPr>
          <p:cNvSpPr txBox="1">
            <a:spLocks/>
          </p:cNvSpPr>
          <p:nvPr/>
        </p:nvSpPr>
        <p:spPr bwMode="auto">
          <a:xfrm>
            <a:off x="-15552" y="-27384"/>
            <a:ext cx="8640960" cy="123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3600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2035</a:t>
            </a:r>
            <a:r>
              <a:rPr lang="ja-JP" altLang="en-US" sz="3600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年ありたい組合（職場つくり）を実現するために　</a:t>
            </a:r>
            <a:r>
              <a:rPr lang="en-US" altLang="ja-JP" sz="3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3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飯田好洋</a:t>
            </a:r>
            <a:r>
              <a:rPr lang="en-US" altLang="ja-JP" sz="3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j-cs"/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D5BE628F-C303-1DB5-37F0-380642410A15}"/>
              </a:ext>
            </a:extLst>
          </p:cNvPr>
          <p:cNvCxnSpPr>
            <a:cxnSpLocks/>
          </p:cNvCxnSpPr>
          <p:nvPr/>
        </p:nvCxnSpPr>
        <p:spPr>
          <a:xfrm>
            <a:off x="4953000" y="1122164"/>
            <a:ext cx="0" cy="57658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F0CB2597-93D8-D1CA-2BE6-A8FF8FE55D65}"/>
              </a:ext>
            </a:extLst>
          </p:cNvPr>
          <p:cNvCxnSpPr>
            <a:cxnSpLocks/>
          </p:cNvCxnSpPr>
          <p:nvPr/>
        </p:nvCxnSpPr>
        <p:spPr>
          <a:xfrm>
            <a:off x="20627" y="4005064"/>
            <a:ext cx="9906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B494035-2857-89EB-CC06-DB9DD811598E}"/>
              </a:ext>
            </a:extLst>
          </p:cNvPr>
          <p:cNvSpPr txBox="1"/>
          <p:nvPr/>
        </p:nvSpPr>
        <p:spPr>
          <a:xfrm>
            <a:off x="5061012" y="1268760"/>
            <a:ext cx="2628292" cy="3077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・なぜ行うか。その理由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68E6BA0-BB6A-5476-948B-33449D8BABD5}"/>
              </a:ext>
            </a:extLst>
          </p:cNvPr>
          <p:cNvSpPr txBox="1"/>
          <p:nvPr/>
        </p:nvSpPr>
        <p:spPr>
          <a:xfrm>
            <a:off x="5058986" y="4149080"/>
            <a:ext cx="3062366" cy="3077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・何を行うか（行っているか）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CB66292-5746-FCC3-959E-884C51030E15}"/>
              </a:ext>
            </a:extLst>
          </p:cNvPr>
          <p:cNvSpPr txBox="1"/>
          <p:nvPr/>
        </p:nvSpPr>
        <p:spPr>
          <a:xfrm>
            <a:off x="56456" y="4149080"/>
            <a:ext cx="3744416" cy="3077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・どのように進めたか（進めている）？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1D34D75-BDEF-2626-E24B-542C039F0263}"/>
              </a:ext>
            </a:extLst>
          </p:cNvPr>
          <p:cNvSpPr txBox="1"/>
          <p:nvPr/>
        </p:nvSpPr>
        <p:spPr>
          <a:xfrm>
            <a:off x="128464" y="1239153"/>
            <a:ext cx="4392488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・行うことでどうなるか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（もしやらなかったらどうなるか）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7665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2C62EE-BF90-DC2F-46CF-3A8EAF8BD8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86FB78E-F40E-C8C7-3F1D-80737C15D94C}"/>
              </a:ext>
            </a:extLst>
          </p:cNvPr>
          <p:cNvSpPr/>
          <p:nvPr/>
        </p:nvSpPr>
        <p:spPr>
          <a:xfrm>
            <a:off x="-36177" y="1181544"/>
            <a:ext cx="9942177" cy="567645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◎人口減少に伴う、分会・組合員の減少</a:t>
            </a:r>
            <a:endParaRPr lang="en-US" altLang="ja-JP" sz="28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defRPr/>
            </a:pPr>
            <a:r>
              <a:rPr lang="ja-JP" altLang="en-US" sz="28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子どもの減少 → 学校統廃合 → 教職員減少</a:t>
            </a:r>
            <a:endParaRPr lang="en-US" altLang="ja-JP" sz="28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defRPr/>
            </a:pPr>
            <a:r>
              <a:rPr lang="ja-JP" altLang="en-US" sz="28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　　　　　　 ＝ 組合員数減少</a:t>
            </a:r>
            <a:endParaRPr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●これまで当たり前にできていた活動は当たり前ではなくなる</a:t>
            </a:r>
            <a:endParaRPr lang="en-US" altLang="ja-JP" sz="2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・各種集会への参加が困難　　・財源の確保</a:t>
            </a:r>
            <a:endParaRPr lang="en-US" altLang="ja-JP" sz="2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・執行委員の選出が困難</a:t>
            </a:r>
            <a:endParaRPr lang="en-US" altLang="ja-JP" sz="2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非専従役員　→　本来業務と組合活動の両立の負担</a:t>
            </a:r>
            <a:endParaRPr lang="en-US" altLang="ja-JP" sz="2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専従役員　→　教職員不足による代替不在</a:t>
            </a:r>
            <a:endParaRPr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〇組織力低下による意見反映への影響</a:t>
            </a:r>
            <a:endParaRPr lang="en-US" altLang="ja-JP" sz="28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組織率低下　→　少数意見と捉え　→　意見反映されない</a:t>
            </a:r>
            <a:endParaRPr lang="en-US" altLang="ja-JP" sz="28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" name="AutoShape 12" descr="「無人島」の画像検索結果">
            <a:extLst>
              <a:ext uri="{FF2B5EF4-FFF2-40B4-BE49-F238E27FC236}">
                <a16:creationId xmlns:a16="http://schemas.microsoft.com/office/drawing/2014/main" id="{9BA715A2-A09C-284D-F54C-DA9B641FA40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2775" y="8636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6" name="AutoShape 14" descr="「無人島」の画像検索結果">
            <a:extLst>
              <a:ext uri="{FF2B5EF4-FFF2-40B4-BE49-F238E27FC236}">
                <a16:creationId xmlns:a16="http://schemas.microsoft.com/office/drawing/2014/main" id="{87AA2E0D-5845-EB4B-C198-0DB21619957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27075" y="9779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7" name="AutoShape 18" descr="「もつ鍋」の画像検索結果">
            <a:extLst>
              <a:ext uri="{FF2B5EF4-FFF2-40B4-BE49-F238E27FC236}">
                <a16:creationId xmlns:a16="http://schemas.microsoft.com/office/drawing/2014/main" id="{CC2447A4-B86B-831F-DD15-EFF393814E5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1375" y="10922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8" name="AutoShape 2" descr="「サーフィン」の画像検索結果">
            <a:extLst>
              <a:ext uri="{FF2B5EF4-FFF2-40B4-BE49-F238E27FC236}">
                <a16:creationId xmlns:a16="http://schemas.microsoft.com/office/drawing/2014/main" id="{A97E72EE-B275-39F8-3B7D-6BB8E56A558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55675" y="12065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" name="AutoShape 4" descr="「サーフィン」の画像検索結果">
            <a:extLst>
              <a:ext uri="{FF2B5EF4-FFF2-40B4-BE49-F238E27FC236}">
                <a16:creationId xmlns:a16="http://schemas.microsoft.com/office/drawing/2014/main" id="{56AB3408-97B8-F70B-4A4F-F05A79A18A8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69975" y="13208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42" name="タイトル 1">
            <a:extLst>
              <a:ext uri="{FF2B5EF4-FFF2-40B4-BE49-F238E27FC236}">
                <a16:creationId xmlns:a16="http://schemas.microsoft.com/office/drawing/2014/main" id="{C2F0A46C-11FF-8D0A-49E0-B72CB05F3291}"/>
              </a:ext>
            </a:extLst>
          </p:cNvPr>
          <p:cNvSpPr txBox="1">
            <a:spLocks/>
          </p:cNvSpPr>
          <p:nvPr/>
        </p:nvSpPr>
        <p:spPr bwMode="auto">
          <a:xfrm>
            <a:off x="-15552" y="-27384"/>
            <a:ext cx="8640960" cy="123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3600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2035</a:t>
            </a:r>
            <a:r>
              <a:rPr lang="ja-JP" altLang="en-US" sz="3600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年ありたい組合（職場つくり）を実現するために　</a:t>
            </a:r>
            <a:r>
              <a:rPr lang="en-US" altLang="ja-JP" sz="3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3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飯田好洋</a:t>
            </a:r>
            <a:r>
              <a:rPr lang="en-US" altLang="ja-JP" sz="3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j-cs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45DDF8B-A53D-C227-1B2D-DD85BCE6B6DF}"/>
              </a:ext>
            </a:extLst>
          </p:cNvPr>
          <p:cNvSpPr txBox="1"/>
          <p:nvPr/>
        </p:nvSpPr>
        <p:spPr>
          <a:xfrm>
            <a:off x="128464" y="1206500"/>
            <a:ext cx="3672408" cy="4616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・なぜ行うか。その理由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2151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45C572-BC0C-F8B5-1F28-377A46CE0A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5289D416-837B-5E55-1F0A-668DB70A26CB}"/>
              </a:ext>
            </a:extLst>
          </p:cNvPr>
          <p:cNvSpPr/>
          <p:nvPr/>
        </p:nvSpPr>
        <p:spPr>
          <a:xfrm>
            <a:off x="0" y="1092200"/>
            <a:ext cx="9906000" cy="57599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◎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真に意味のある組合活動にするために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2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〇組合員のニーズに応える活動</a:t>
            </a:r>
            <a:endParaRPr lang="en-US" altLang="ja-JP" sz="2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・研修機会　　 </a:t>
            </a:r>
            <a:r>
              <a:rPr lang="en-US" altLang="ja-JP" sz="2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… </a:t>
            </a:r>
            <a:r>
              <a:rPr lang="ja-JP" altLang="en-US" sz="2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組合独自の研修会、県全体としてのとりくみ</a:t>
            </a:r>
            <a:endParaRPr lang="en-US" altLang="ja-JP" sz="20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・勤務条件改善 </a:t>
            </a:r>
            <a:r>
              <a:rPr lang="en-US" altLang="ja-JP" sz="2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… </a:t>
            </a:r>
            <a:r>
              <a:rPr lang="ja-JP" altLang="en-US" sz="2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よりよい条件を目指して　声を聴く機会の充実　</a:t>
            </a:r>
            <a:endParaRPr lang="en-US" altLang="ja-JP" sz="20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・労使協議　　 </a:t>
            </a:r>
            <a:r>
              <a:rPr lang="en-US" altLang="ja-JP" sz="2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…</a:t>
            </a:r>
            <a:r>
              <a:rPr lang="ja-JP" altLang="en-US" sz="2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直接声を届ける機会の確保</a:t>
            </a:r>
            <a:endParaRPr lang="en-US" altLang="ja-JP" sz="20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lang="en-US" altLang="ja-JP" sz="10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〇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組合活動だからできる活動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・他産別との関係 </a:t>
            </a:r>
            <a:r>
              <a:rPr lang="en-US" altLang="ja-JP" sz="2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… </a:t>
            </a:r>
            <a:r>
              <a:rPr lang="ja-JP" altLang="en-US" sz="2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人脈形成　　教職員以外のことを知り、生かす </a:t>
            </a:r>
            <a:endParaRPr lang="en-US" altLang="ja-JP" sz="20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・福利厚生　　　 </a:t>
            </a:r>
            <a:r>
              <a:rPr lang="en-US" altLang="ja-JP" sz="2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… </a:t>
            </a:r>
            <a:r>
              <a:rPr lang="ja-JP" altLang="en-US" sz="2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組合員だから受けられる恩恵</a:t>
            </a:r>
            <a:endParaRPr lang="en-US" altLang="ja-JP" sz="20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・政治参画　　　 </a:t>
            </a:r>
            <a:r>
              <a:rPr lang="en-US" altLang="ja-JP" sz="2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… </a:t>
            </a:r>
            <a:r>
              <a:rPr lang="ja-JP" altLang="en-US" sz="2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協力議員の存在　無関心でも無関係ではいられない</a:t>
            </a:r>
            <a:endParaRPr lang="en-US" altLang="ja-JP" sz="20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defRPr/>
            </a:pPr>
            <a:endParaRPr lang="en-US" altLang="ja-JP" sz="10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などなど活動内容精選に向けた協議</a:t>
            </a:r>
            <a:endParaRPr lang="en-US" altLang="ja-JP" sz="20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defRPr/>
            </a:pPr>
            <a:endParaRPr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defRPr/>
            </a:pPr>
            <a:r>
              <a:rPr lang="ja-JP" altLang="en-US" sz="28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◎組合活動に対する負担軽減</a:t>
            </a:r>
            <a:endParaRPr lang="en-US" altLang="ja-JP" sz="28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defRPr/>
            </a:pPr>
            <a:r>
              <a:rPr lang="ja-JP" altLang="en-US" sz="22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対面開催とオンライン開催の併用　　　</a:t>
            </a:r>
            <a:endParaRPr lang="en-US" altLang="ja-JP" sz="2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" name="AutoShape 12" descr="「無人島」の画像検索結果">
            <a:extLst>
              <a:ext uri="{FF2B5EF4-FFF2-40B4-BE49-F238E27FC236}">
                <a16:creationId xmlns:a16="http://schemas.microsoft.com/office/drawing/2014/main" id="{BC54DC4F-ADCC-5797-06B4-446A38EE9B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2775" y="8636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6" name="AutoShape 14" descr="「無人島」の画像検索結果">
            <a:extLst>
              <a:ext uri="{FF2B5EF4-FFF2-40B4-BE49-F238E27FC236}">
                <a16:creationId xmlns:a16="http://schemas.microsoft.com/office/drawing/2014/main" id="{07ACB7DF-5F9C-A355-E60C-1BE95D26AF9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27075" y="9779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7" name="AutoShape 18" descr="「もつ鍋」の画像検索結果">
            <a:extLst>
              <a:ext uri="{FF2B5EF4-FFF2-40B4-BE49-F238E27FC236}">
                <a16:creationId xmlns:a16="http://schemas.microsoft.com/office/drawing/2014/main" id="{D8E5E1DE-B663-3384-97B9-CE5B378291D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1375" y="10922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8" name="AutoShape 2" descr="「サーフィン」の画像検索結果">
            <a:extLst>
              <a:ext uri="{FF2B5EF4-FFF2-40B4-BE49-F238E27FC236}">
                <a16:creationId xmlns:a16="http://schemas.microsoft.com/office/drawing/2014/main" id="{3D15FAB8-EC78-DFEA-4DB0-1B1A78D1EF3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55675" y="12065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" name="AutoShape 4" descr="「サーフィン」の画像検索結果">
            <a:extLst>
              <a:ext uri="{FF2B5EF4-FFF2-40B4-BE49-F238E27FC236}">
                <a16:creationId xmlns:a16="http://schemas.microsoft.com/office/drawing/2014/main" id="{F7F0D80A-EAB8-04F7-7010-6B750FA3707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69975" y="13208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42" name="タイトル 1">
            <a:extLst>
              <a:ext uri="{FF2B5EF4-FFF2-40B4-BE49-F238E27FC236}">
                <a16:creationId xmlns:a16="http://schemas.microsoft.com/office/drawing/2014/main" id="{77737CF7-A842-9327-F1F6-F19993DD1E3A}"/>
              </a:ext>
            </a:extLst>
          </p:cNvPr>
          <p:cNvSpPr txBox="1">
            <a:spLocks/>
          </p:cNvSpPr>
          <p:nvPr/>
        </p:nvSpPr>
        <p:spPr bwMode="auto">
          <a:xfrm>
            <a:off x="-15552" y="-27384"/>
            <a:ext cx="8640960" cy="123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3600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2035</a:t>
            </a:r>
            <a:r>
              <a:rPr lang="ja-JP" altLang="en-US" sz="3600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年ありたい組合（職場つくり）を実現するために　</a:t>
            </a:r>
            <a:r>
              <a:rPr lang="en-US" altLang="ja-JP" sz="3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3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飯田好洋</a:t>
            </a:r>
            <a:r>
              <a:rPr lang="en-US" altLang="ja-JP" sz="3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j-cs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C283477-EDD3-7457-3507-4F03613E640D}"/>
              </a:ext>
            </a:extLst>
          </p:cNvPr>
          <p:cNvSpPr txBox="1"/>
          <p:nvPr/>
        </p:nvSpPr>
        <p:spPr>
          <a:xfrm>
            <a:off x="128464" y="1167135"/>
            <a:ext cx="4464496" cy="4616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・何を行うか（行っているか）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862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546EFC-7A35-B072-B8E4-3F3B5FB1BA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FACE3E39-5913-FBBE-F842-239EE6756A55}"/>
              </a:ext>
            </a:extLst>
          </p:cNvPr>
          <p:cNvSpPr/>
          <p:nvPr/>
        </p:nvSpPr>
        <p:spPr>
          <a:xfrm>
            <a:off x="-15552" y="1092200"/>
            <a:ext cx="9921552" cy="57684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◎組織再編　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12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支部→</a:t>
            </a:r>
            <a:r>
              <a:rPr lang="ja-JP" altLang="en-US" sz="28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４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エリアへ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〇各支部の代表者選出の負担軽減</a:t>
            </a:r>
            <a:endParaRPr lang="en-US" altLang="ja-JP" sz="2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支部役員数を削減　　支部は分会の最も身近な存在（窓口）へ</a:t>
            </a:r>
            <a:endParaRPr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>
              <a:defRPr/>
            </a:pPr>
            <a:r>
              <a:rPr lang="ja-JP" altLang="en-US" sz="2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〇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活動内容の統一化　　</a:t>
            </a:r>
            <a:r>
              <a:rPr lang="ja-JP" altLang="en-US" sz="2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〇財政健全化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支部ごと行っていた活動をエリアで統一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活動を統一することで予算削減</a:t>
            </a:r>
            <a:endParaRPr lang="en-US" altLang="ja-JP" sz="20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◎組合員の意見を集約</a:t>
            </a:r>
            <a:endParaRPr lang="en-US" altLang="ja-JP" sz="28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2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〇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アンケート調査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女性部の活動を継続していくかどうか　予備調査からの本調査</a:t>
            </a:r>
            <a:endParaRPr kumimoji="1" lang="en-US" altLang="ja-JP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〇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活動のオンライン化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教育についてテーマを決め、オンライン上で語り合い、実践に生かす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defRPr/>
            </a:pPr>
            <a:endParaRPr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◎一人の組合員としての活動への参加の推進</a:t>
            </a:r>
            <a:endParaRPr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〇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要請行動</a:t>
            </a:r>
            <a:r>
              <a:rPr lang="ja-JP" altLang="en-US" sz="2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〇研修会への積極的な参加の情宣</a:t>
            </a:r>
            <a:endParaRPr lang="en-US" altLang="ja-JP" sz="2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一組合員にとって価値のある、意義のある活動への参加要請　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SNS</a:t>
            </a:r>
            <a:r>
              <a:rPr lang="ja-JP" altLang="en-US" sz="2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等の活用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" name="AutoShape 12" descr="「無人島」の画像検索結果">
            <a:extLst>
              <a:ext uri="{FF2B5EF4-FFF2-40B4-BE49-F238E27FC236}">
                <a16:creationId xmlns:a16="http://schemas.microsoft.com/office/drawing/2014/main" id="{DB5FADF3-0FA5-4797-F0DF-0E3CA90EE75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2775" y="8636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6" name="AutoShape 14" descr="「無人島」の画像検索結果">
            <a:extLst>
              <a:ext uri="{FF2B5EF4-FFF2-40B4-BE49-F238E27FC236}">
                <a16:creationId xmlns:a16="http://schemas.microsoft.com/office/drawing/2014/main" id="{D79C623B-00A3-CE74-E4DD-426941200AD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27075" y="9779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7" name="AutoShape 18" descr="「もつ鍋」の画像検索結果">
            <a:extLst>
              <a:ext uri="{FF2B5EF4-FFF2-40B4-BE49-F238E27FC236}">
                <a16:creationId xmlns:a16="http://schemas.microsoft.com/office/drawing/2014/main" id="{16CFE4AA-EE82-D9D0-7AC5-691410E5D2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1375" y="10922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8" name="AutoShape 2" descr="「サーフィン」の画像検索結果">
            <a:extLst>
              <a:ext uri="{FF2B5EF4-FFF2-40B4-BE49-F238E27FC236}">
                <a16:creationId xmlns:a16="http://schemas.microsoft.com/office/drawing/2014/main" id="{B1A8D124-A3D7-B010-CF15-26682E71E77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55675" y="12065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" name="AutoShape 4" descr="「サーフィン」の画像検索結果">
            <a:extLst>
              <a:ext uri="{FF2B5EF4-FFF2-40B4-BE49-F238E27FC236}">
                <a16:creationId xmlns:a16="http://schemas.microsoft.com/office/drawing/2014/main" id="{76C2F14C-F972-984E-8A8E-070B5405F9A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69975" y="13208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42" name="タイトル 1">
            <a:extLst>
              <a:ext uri="{FF2B5EF4-FFF2-40B4-BE49-F238E27FC236}">
                <a16:creationId xmlns:a16="http://schemas.microsoft.com/office/drawing/2014/main" id="{AB8CCE26-BCF3-8C7E-E1CE-23764A38A503}"/>
              </a:ext>
            </a:extLst>
          </p:cNvPr>
          <p:cNvSpPr txBox="1">
            <a:spLocks/>
          </p:cNvSpPr>
          <p:nvPr/>
        </p:nvSpPr>
        <p:spPr bwMode="auto">
          <a:xfrm>
            <a:off x="-15552" y="-27384"/>
            <a:ext cx="8640960" cy="123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3600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2035</a:t>
            </a:r>
            <a:r>
              <a:rPr lang="ja-JP" altLang="en-US" sz="3600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年ありたい組合（職場つくり）を実現するために　</a:t>
            </a:r>
            <a:r>
              <a:rPr lang="en-US" altLang="ja-JP" sz="3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3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飯田好洋</a:t>
            </a:r>
            <a:r>
              <a:rPr lang="en-US" altLang="ja-JP" sz="3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j-cs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63680A8-BDEF-E8D7-B3AB-6BF8F17731F5}"/>
              </a:ext>
            </a:extLst>
          </p:cNvPr>
          <p:cNvSpPr txBox="1"/>
          <p:nvPr/>
        </p:nvSpPr>
        <p:spPr>
          <a:xfrm>
            <a:off x="128464" y="1167135"/>
            <a:ext cx="5760640" cy="4616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・どのように進めたか（進めている）？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6216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11FBA8-94B6-9FBC-0775-846259EF17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A49F40B-A41F-EBA5-FBAF-6C0B4F4AD2F1}"/>
              </a:ext>
            </a:extLst>
          </p:cNvPr>
          <p:cNvSpPr/>
          <p:nvPr/>
        </p:nvSpPr>
        <p:spPr>
          <a:xfrm>
            <a:off x="2" y="1169184"/>
            <a:ext cx="9905998" cy="564419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○持続可能な組織活動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・組合は保険のような存在　　ないと○○があればいいのに</a:t>
            </a:r>
            <a:r>
              <a:rPr lang="en-US" altLang="ja-JP" sz="2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…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普段はありがたみを感じられないけれど、いざというときにあってよかった</a:t>
            </a:r>
            <a:endParaRPr lang="en-US" altLang="ja-JP" sz="20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意見の受けて伝える場所が組合　　ちょっと息抜きの場</a:t>
            </a:r>
            <a:endParaRPr lang="en-US" altLang="ja-JP" sz="20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●組合離れによる活動の衰退</a:t>
            </a:r>
            <a:endParaRPr lang="en-US" altLang="ja-JP" sz="28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・私たちの権利が保障されない</a:t>
            </a:r>
            <a:endParaRPr lang="en-US" altLang="ja-JP" sz="2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勤務条件に関わること（賃金、休暇制度など）の思いが反映されなくなる　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・やらなくても給料上がるでしょ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組合員であってもなくても、受ける恩恵は同じなら脱退しても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…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" name="AutoShape 12" descr="「無人島」の画像検索結果">
            <a:extLst>
              <a:ext uri="{FF2B5EF4-FFF2-40B4-BE49-F238E27FC236}">
                <a16:creationId xmlns:a16="http://schemas.microsoft.com/office/drawing/2014/main" id="{3C05130D-E32B-8BA4-2854-C9408086233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2775" y="8636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6" name="AutoShape 14" descr="「無人島」の画像検索結果">
            <a:extLst>
              <a:ext uri="{FF2B5EF4-FFF2-40B4-BE49-F238E27FC236}">
                <a16:creationId xmlns:a16="http://schemas.microsoft.com/office/drawing/2014/main" id="{82B3188B-AED4-A9BB-2A35-12318B35C93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27075" y="9779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7" name="AutoShape 18" descr="「もつ鍋」の画像検索結果">
            <a:extLst>
              <a:ext uri="{FF2B5EF4-FFF2-40B4-BE49-F238E27FC236}">
                <a16:creationId xmlns:a16="http://schemas.microsoft.com/office/drawing/2014/main" id="{6B8DCDB8-3BD3-FC71-4D32-B9FAB2F2B8F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1375" y="10922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8" name="AutoShape 2" descr="「サーフィン」の画像検索結果">
            <a:extLst>
              <a:ext uri="{FF2B5EF4-FFF2-40B4-BE49-F238E27FC236}">
                <a16:creationId xmlns:a16="http://schemas.microsoft.com/office/drawing/2014/main" id="{65432408-B500-1BD2-2C8E-ECECABD73D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55675" y="12065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" name="AutoShape 4" descr="「サーフィン」の画像検索結果">
            <a:extLst>
              <a:ext uri="{FF2B5EF4-FFF2-40B4-BE49-F238E27FC236}">
                <a16:creationId xmlns:a16="http://schemas.microsoft.com/office/drawing/2014/main" id="{81949526-430F-91A4-70FE-4536901491A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69975" y="13208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42" name="タイトル 1">
            <a:extLst>
              <a:ext uri="{FF2B5EF4-FFF2-40B4-BE49-F238E27FC236}">
                <a16:creationId xmlns:a16="http://schemas.microsoft.com/office/drawing/2014/main" id="{80F4CD0B-7DC9-AD06-7673-3D55650B6864}"/>
              </a:ext>
            </a:extLst>
          </p:cNvPr>
          <p:cNvSpPr txBox="1">
            <a:spLocks/>
          </p:cNvSpPr>
          <p:nvPr/>
        </p:nvSpPr>
        <p:spPr bwMode="auto">
          <a:xfrm>
            <a:off x="-15552" y="-27384"/>
            <a:ext cx="8640960" cy="123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3600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2035</a:t>
            </a:r>
            <a:r>
              <a:rPr lang="ja-JP" altLang="en-US" sz="3600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年ありたい組合（職場つくり）を実現するために　</a:t>
            </a:r>
            <a:r>
              <a:rPr lang="en-US" altLang="ja-JP" sz="3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3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飯田好洋</a:t>
            </a:r>
            <a:r>
              <a:rPr lang="en-US" altLang="ja-JP" sz="3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j-cs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4B6BCA9-2158-84C6-C160-7050D6550C70}"/>
              </a:ext>
            </a:extLst>
          </p:cNvPr>
          <p:cNvSpPr txBox="1"/>
          <p:nvPr/>
        </p:nvSpPr>
        <p:spPr>
          <a:xfrm>
            <a:off x="128464" y="1239153"/>
            <a:ext cx="5256584" cy="83099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・行うことでどうなるか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（もしやらなかったらどうなるか）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6365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18720</TotalTime>
  <Words>902</Words>
  <Application>Microsoft Office PowerPoint</Application>
  <PresentationFormat>A4 210 x 297 mm</PresentationFormat>
  <Paragraphs>104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BIZ UDゴシック</vt:lpstr>
      <vt:lpstr>HG丸ｺﾞｼｯｸM-PRO</vt:lpstr>
      <vt:lpstr>Arial</vt:lpstr>
      <vt:lpstr>Calibri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ito yumi</dc:creator>
  <cp:lastModifiedBy>飯田　好洋</cp:lastModifiedBy>
  <cp:revision>707</cp:revision>
  <cp:lastPrinted>2025-06-19T08:14:49Z</cp:lastPrinted>
  <dcterms:created xsi:type="dcterms:W3CDTF">2013-06-11T08:46:33Z</dcterms:created>
  <dcterms:modified xsi:type="dcterms:W3CDTF">2025-08-01T02:59:34Z</dcterms:modified>
</cp:coreProperties>
</file>