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068" r:id="rId2"/>
    <p:sldId id="4069" r:id="rId3"/>
    <p:sldId id="4066" r:id="rId4"/>
    <p:sldId id="4063" r:id="rId5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ion13" initials="j" lastIdx="1" clrIdx="0">
    <p:extLst>
      <p:ext uri="{19B8F6BF-5375-455C-9EA6-DF929625EA0E}">
        <p15:presenceInfo xmlns:p15="http://schemas.microsoft.com/office/powerpoint/2012/main" userId="junion13" providerId="None"/>
      </p:ext>
    </p:extLst>
  </p:cmAuthor>
  <p:cmAuthor id="2" name="13 junion" initials="1j" lastIdx="2" clrIdx="1">
    <p:extLst>
      <p:ext uri="{19B8F6BF-5375-455C-9EA6-DF929625EA0E}">
        <p15:presenceInfo xmlns:p15="http://schemas.microsoft.com/office/powerpoint/2012/main" userId="13 juni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99FF"/>
    <a:srgbClr val="FF0066"/>
    <a:srgbClr val="99CC00"/>
    <a:srgbClr val="FF6600"/>
    <a:srgbClr val="FF3300"/>
    <a:srgbClr val="F85D3E"/>
    <a:srgbClr val="F55F41"/>
    <a:srgbClr val="F6924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5000" autoAdjust="0"/>
  </p:normalViewPr>
  <p:slideViewPr>
    <p:cSldViewPr>
      <p:cViewPr varScale="1">
        <p:scale>
          <a:sx n="56" d="100"/>
          <a:sy n="56" d="100"/>
        </p:scale>
        <p:origin x="66" y="4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2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868D91C0-DD4B-45AC-A83A-66ED1E7C2598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E620B8AE-D95A-4B2B-8AFA-A12492BE32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196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A1F4AD-0730-4755-A8A4-F8D4574B4AA6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9" tIns="43759" rIns="87519" bIns="4375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9414E01-CC12-41B9-8AED-6FC8619148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8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FA49-CDFC-4ACC-8D85-8859C91CBCBC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460B-687B-4A42-825B-502C849A9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72AA-0C13-4DB2-8892-81C89A03FEA8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85C6-A613-471C-98A9-3EE1129059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7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6" name="直線コネクタ 8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12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2" name="正方形/長方形 14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7CC53-93D9-453D-AE4E-63D0B9E3276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C7B8-38C9-43AA-BCC2-1418CF661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FFD-AFF8-48B9-98C5-8855A1EF68F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9D0F-BF15-4A29-9533-E8EC923DD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C716-202D-4F17-BE49-021DA9B8CC6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0D67-7E06-4D20-B1B3-9F0ADE8A6C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5" name="直線コネクタ 7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8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正方形/長方形 13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274638"/>
            <a:ext cx="8915400" cy="85010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E1FB34-725A-40AA-9AF3-D8B1DA8CDF10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3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787C0-E593-43A7-BF19-14552DBACA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A8D0-88B3-49A8-A288-4EA8862EDD7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8B6B-8CDE-449C-8B3E-C753AC6BBA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3EC4-011A-4918-B4AD-C95D122D17C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3483-41F7-414A-B8A1-85DB845892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3F4D-484B-4467-90A1-D2E6BAB7CD9A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34AD-FA0C-468C-8DCC-7CF6F2A5D5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8622-09EE-4F8D-BEA4-B721E6E4811E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39F4-B99F-4960-B5AF-12EB848BF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F5C705-A38E-427F-A92D-7A122C759336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B7DE7D-54F8-4BB1-8C4E-46C12DAEC1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57" r:id="rId3"/>
    <p:sldLayoutId id="2147483656" r:id="rId4"/>
    <p:sldLayoutId id="2147483660" r:id="rId5"/>
    <p:sldLayoutId id="2147483655" r:id="rId6"/>
    <p:sldLayoutId id="2147483654" r:id="rId7"/>
    <p:sldLayoutId id="2147483653" r:id="rId8"/>
    <p:sldLayoutId id="2147483652" r:id="rId9"/>
    <p:sldLayoutId id="2147483651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E32B8479-258E-4912-B8F6-AEF0B2A19ACD}"/>
              </a:ext>
            </a:extLst>
          </p:cNvPr>
          <p:cNvSpPr/>
          <p:nvPr/>
        </p:nvSpPr>
        <p:spPr>
          <a:xfrm>
            <a:off x="612775" y="1978950"/>
            <a:ext cx="8402039" cy="45271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ｃｖｖｖ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="" xmlns:a16="http://schemas.microsoft.com/office/drawing/2014/main" id="{2FF1CAF5-7EC6-4F42-A27F-968ED65779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="" xmlns:a16="http://schemas.microsoft.com/office/drawing/2014/main" id="{82687E35-15F2-4081-8A1D-7940B9B2F7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="" xmlns:a16="http://schemas.microsoft.com/office/drawing/2014/main" id="{D5E7C6D6-81F4-4613-9286-266EBCB69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="" xmlns:a16="http://schemas.microsoft.com/office/drawing/2014/main" id="{9B3E4B79-8009-4DB4-8C7B-4C03F5AFA7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="" xmlns:a16="http://schemas.microsoft.com/office/drawing/2014/main" id="{5F03311A-44FF-493A-8F36-8CA5BC6E43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0" name="AutoShape 6" descr="「サーフィン」の画像検索結果">
            <a:extLst>
              <a:ext uri="{FF2B5EF4-FFF2-40B4-BE49-F238E27FC236}">
                <a16:creationId xmlns="" xmlns:a16="http://schemas.microsoft.com/office/drawing/2014/main" id="{B49AA4E1-A4CD-4440-8625-A6B52CF950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84275" y="14351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1" name="AutoShape 8" descr="「サーフィン」の画像検索結果">
            <a:extLst>
              <a:ext uri="{FF2B5EF4-FFF2-40B4-BE49-F238E27FC236}">
                <a16:creationId xmlns="" xmlns:a16="http://schemas.microsoft.com/office/drawing/2014/main" id="{41F078FF-83DF-481E-A716-87C5B356D6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575" y="1549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2" name="AutoShape 10" descr="「サーフィン」の画像検索結果">
            <a:extLst>
              <a:ext uri="{FF2B5EF4-FFF2-40B4-BE49-F238E27FC236}">
                <a16:creationId xmlns="" xmlns:a16="http://schemas.microsoft.com/office/drawing/2014/main" id="{700E3A0A-A811-441C-A3D2-1B5001D534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75" y="1663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4" name="AutoShape 14" descr="「黒霧島」の画像検索結果">
            <a:extLst>
              <a:ext uri="{FF2B5EF4-FFF2-40B4-BE49-F238E27FC236}">
                <a16:creationId xmlns="" xmlns:a16="http://schemas.microsoft.com/office/drawing/2014/main" id="{BB1C4137-B10B-469A-8EE6-4A0909E076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7175" y="1778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5" name="AutoShape 16" descr="「黒霧島」の画像検索結果">
            <a:extLst>
              <a:ext uri="{FF2B5EF4-FFF2-40B4-BE49-F238E27FC236}">
                <a16:creationId xmlns="" xmlns:a16="http://schemas.microsoft.com/office/drawing/2014/main" id="{B8749E82-0363-4208-BFEC-E374D99CB3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1475" y="1892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6" name="AutoShape 18" descr="「黒霧島」の画像検索結果">
            <a:extLst>
              <a:ext uri="{FF2B5EF4-FFF2-40B4-BE49-F238E27FC236}">
                <a16:creationId xmlns="" xmlns:a16="http://schemas.microsoft.com/office/drawing/2014/main" id="{A3603B07-6A0F-4A20-BA0C-A8708F1CE8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5775" y="2006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7" name="AutoShape 20" descr="「黒霧島」の画像検索結果">
            <a:extLst>
              <a:ext uri="{FF2B5EF4-FFF2-40B4-BE49-F238E27FC236}">
                <a16:creationId xmlns="" xmlns:a16="http://schemas.microsoft.com/office/drawing/2014/main" id="{8A8CF640-D36F-4E46-BCE2-6861567BB2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70075" y="2120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0" name="AutoShape 26" descr="「サッカーボール」の画像検索結果">
            <a:extLst>
              <a:ext uri="{FF2B5EF4-FFF2-40B4-BE49-F238E27FC236}">
                <a16:creationId xmlns="" xmlns:a16="http://schemas.microsoft.com/office/drawing/2014/main" id="{68F1FB95-D938-4C34-9C50-C1589FA926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4375" y="2235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1" name="AutoShape 28" descr="「サッカーボール」の画像検索結果">
            <a:extLst>
              <a:ext uri="{FF2B5EF4-FFF2-40B4-BE49-F238E27FC236}">
                <a16:creationId xmlns="" xmlns:a16="http://schemas.microsoft.com/office/drawing/2014/main" id="{D89140AD-0F25-4CBD-ACAA-8F7C956C4B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98675" y="2349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2" name="AutoShape 30" descr="「サッカーボール」の画像検索結果">
            <a:extLst>
              <a:ext uri="{FF2B5EF4-FFF2-40B4-BE49-F238E27FC236}">
                <a16:creationId xmlns="" xmlns:a16="http://schemas.microsoft.com/office/drawing/2014/main" id="{859B4D55-97B4-44A0-BC8B-B0453C302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2975" y="2463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4" name="AutoShape 34" descr="「どげんかせんといかん」の画像検索結果">
            <a:extLst>
              <a:ext uri="{FF2B5EF4-FFF2-40B4-BE49-F238E27FC236}">
                <a16:creationId xmlns="" xmlns:a16="http://schemas.microsoft.com/office/drawing/2014/main" id="{7AA19D71-D4AD-4212-9840-93F5AF80B9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27275" y="25781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6" name="AutoShape 38" descr="「トレッキング」の画像検索結果">
            <a:extLst>
              <a:ext uri="{FF2B5EF4-FFF2-40B4-BE49-F238E27FC236}">
                <a16:creationId xmlns="" xmlns:a16="http://schemas.microsoft.com/office/drawing/2014/main" id="{426AED22-3244-411A-95F5-56B25ECFBB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41575" y="2692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7" name="AutoShape 40" descr="「トレッキング」の画像検索結果">
            <a:extLst>
              <a:ext uri="{FF2B5EF4-FFF2-40B4-BE49-F238E27FC236}">
                <a16:creationId xmlns="" xmlns:a16="http://schemas.microsoft.com/office/drawing/2014/main" id="{BA468516-1406-4278-9A56-A9D81D277E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55875" y="2806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8" name="AutoShape 42" descr="「トレッキング」の画像検索結果">
            <a:extLst>
              <a:ext uri="{FF2B5EF4-FFF2-40B4-BE49-F238E27FC236}">
                <a16:creationId xmlns="" xmlns:a16="http://schemas.microsoft.com/office/drawing/2014/main" id="{06232EC2-7501-4929-BE6B-64073B97F5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1838" y="2921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0" name="AutoShape 46" descr="「南の島」の画像検索結果">
            <a:extLst>
              <a:ext uri="{FF2B5EF4-FFF2-40B4-BE49-F238E27FC236}">
                <a16:creationId xmlns="" xmlns:a16="http://schemas.microsoft.com/office/drawing/2014/main" id="{8399978A-930A-4A3B-8582-E45A9394AC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86138" y="3035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="" xmlns:a16="http://schemas.microsoft.com/office/drawing/2014/main" id="{B73CB911-338F-452B-B215-FFFBDAC0322E}"/>
              </a:ext>
            </a:extLst>
          </p:cNvPr>
          <p:cNvSpPr/>
          <p:nvPr/>
        </p:nvSpPr>
        <p:spPr>
          <a:xfrm>
            <a:off x="1716903" y="2463800"/>
            <a:ext cx="9361040" cy="438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="" xmlns:a16="http://schemas.microsoft.com/office/drawing/2014/main" id="{B6054BE2-BEA9-4713-A7CD-3303BB8FD533}"/>
              </a:ext>
            </a:extLst>
          </p:cNvPr>
          <p:cNvSpPr txBox="1">
            <a:spLocks/>
          </p:cNvSpPr>
          <p:nvPr/>
        </p:nvSpPr>
        <p:spPr bwMode="auto">
          <a:xfrm>
            <a:off x="273496" y="332656"/>
            <a:ext cx="698376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4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現状分析</a:t>
            </a:r>
            <a:endParaRPr kumimoji="1" lang="ja-JP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="" xmlns:a16="http://schemas.microsoft.com/office/drawing/2014/main" id="{2CDB74DC-67B4-4D71-94A0-CACE89D4283B}"/>
              </a:ext>
            </a:extLst>
          </p:cNvPr>
          <p:cNvCxnSpPr>
            <a:cxnSpLocks/>
            <a:stCxn id="2" idx="0"/>
            <a:endCxn id="2" idx="2"/>
          </p:cNvCxnSpPr>
          <p:nvPr/>
        </p:nvCxnSpPr>
        <p:spPr>
          <a:xfrm>
            <a:off x="4813795" y="1978950"/>
            <a:ext cx="0" cy="452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1E313A49-2A35-4B24-8C8E-6E0D0076B826}"/>
              </a:ext>
            </a:extLst>
          </p:cNvPr>
          <p:cNvCxnSpPr>
            <a:cxnSpLocks/>
            <a:stCxn id="2" idx="1"/>
            <a:endCxn id="2" idx="3"/>
          </p:cNvCxnSpPr>
          <p:nvPr/>
        </p:nvCxnSpPr>
        <p:spPr>
          <a:xfrm>
            <a:off x="612775" y="4242502"/>
            <a:ext cx="8402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1ED5E46D-BF06-4F67-BA70-F3EDD384279D}"/>
              </a:ext>
            </a:extLst>
          </p:cNvPr>
          <p:cNvSpPr txBox="1"/>
          <p:nvPr/>
        </p:nvSpPr>
        <p:spPr>
          <a:xfrm>
            <a:off x="5882842" y="1801606"/>
            <a:ext cx="2372158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弱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="" xmlns:a16="http://schemas.microsoft.com/office/drawing/2014/main" id="{34C7ED38-B5B7-437E-9964-C9103D8A8EE0}"/>
              </a:ext>
            </a:extLst>
          </p:cNvPr>
          <p:cNvSpPr txBox="1"/>
          <p:nvPr/>
        </p:nvSpPr>
        <p:spPr>
          <a:xfrm>
            <a:off x="1514996" y="1805117"/>
            <a:ext cx="2081757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強み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="" xmlns:a16="http://schemas.microsoft.com/office/drawing/2014/main" id="{383BC2CA-BA19-44DC-F8BC-482B20BCB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787C0-E593-43A7-BF19-14552DBACA0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01502" y="4517326"/>
            <a:ext cx="41133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・労働人口の減少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組合員</a:t>
            </a:r>
            <a:r>
              <a:rPr lang="ja-JP" altLang="en-US" sz="1600" dirty="0"/>
              <a:t>数</a:t>
            </a:r>
            <a:r>
              <a:rPr lang="ja-JP" altLang="en-US" sz="1600" dirty="0" smtClean="0"/>
              <a:t>の減少（特に若手）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・デジタル化が進み人と人との関わりが希薄になる</a:t>
            </a:r>
            <a:endParaRPr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・会社の経営悪化</a:t>
            </a:r>
            <a:endParaRPr kumimoji="1" lang="en-US" altLang="ja-JP" sz="1600" dirty="0" smtClean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="" xmlns:a16="http://schemas.microsoft.com/office/drawing/2014/main" id="{34C7ED38-B5B7-437E-9964-C9103D8A8EE0}"/>
              </a:ext>
            </a:extLst>
          </p:cNvPr>
          <p:cNvSpPr txBox="1"/>
          <p:nvPr/>
        </p:nvSpPr>
        <p:spPr>
          <a:xfrm>
            <a:off x="1555148" y="4158411"/>
            <a:ext cx="2081757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noProof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="" xmlns:a16="http://schemas.microsoft.com/office/drawing/2014/main" id="{34C7ED38-B5B7-437E-9964-C9103D8A8EE0}"/>
              </a:ext>
            </a:extLst>
          </p:cNvPr>
          <p:cNvSpPr txBox="1"/>
          <p:nvPr/>
        </p:nvSpPr>
        <p:spPr>
          <a:xfrm>
            <a:off x="6030838" y="4159692"/>
            <a:ext cx="2081757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脅威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4287" y="2154884"/>
            <a:ext cx="407515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・団結力</a:t>
            </a:r>
            <a:endParaRPr kumimoji="1" lang="en-US" altLang="ja-JP" sz="1600" dirty="0" smtClean="0"/>
          </a:p>
          <a:p>
            <a:endParaRPr lang="en-US" altLang="ja-JP" sz="1600" dirty="0"/>
          </a:p>
          <a:p>
            <a:r>
              <a:rPr kumimoji="1" lang="ja-JP" altLang="en-US" sz="1600" dirty="0" smtClean="0"/>
              <a:t>・</a:t>
            </a:r>
            <a:r>
              <a:rPr lang="ja-JP" altLang="en-US" sz="1600" dirty="0" smtClean="0"/>
              <a:t>イベント</a:t>
            </a:r>
            <a:r>
              <a:rPr lang="ja-JP" altLang="en-US" sz="1600" dirty="0"/>
              <a:t>や集会などで横のつながりが出来る</a:t>
            </a:r>
            <a:endParaRPr lang="en-US" altLang="ja-JP" sz="1600" dirty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・使用者側と対等な関係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→働きやすい職場づくりの制度整備</a:t>
            </a:r>
            <a:endParaRPr kumimoji="1" lang="en-US" altLang="ja-JP" sz="1600" dirty="0" smtClean="0"/>
          </a:p>
          <a:p>
            <a:endParaRPr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01502" y="2130921"/>
            <a:ext cx="41133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・生活や、職場において政治に縛られる</a:t>
            </a:r>
            <a:endParaRPr lang="en-US" altLang="ja-JP" sz="1600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・役員の負担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sz="1600" dirty="0" smtClean="0"/>
              <a:t>・古い考えやストライキなどいいイメーがない→期待されていない</a:t>
            </a:r>
            <a:endParaRPr lang="en-US" altLang="ja-JP" sz="1600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84287" y="4624707"/>
            <a:ext cx="38191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・気軽にいろんな情報を</a:t>
            </a:r>
            <a:r>
              <a:rPr lang="ja-JP" altLang="en-US" sz="1400" dirty="0"/>
              <a:t>得</a:t>
            </a:r>
            <a:r>
              <a:rPr lang="ja-JP" altLang="en-US" sz="1400" dirty="0" smtClean="0"/>
              <a:t>ることが出来る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dirty="0" smtClean="0"/>
              <a:t>・春闘交渉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dirty="0" smtClean="0"/>
              <a:t>・選挙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794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E32B8479-258E-4912-B8F6-AEF0B2A19ACD}"/>
              </a:ext>
            </a:extLst>
          </p:cNvPr>
          <p:cNvSpPr/>
          <p:nvPr/>
        </p:nvSpPr>
        <p:spPr>
          <a:xfrm>
            <a:off x="612775" y="1978950"/>
            <a:ext cx="8402039" cy="45271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ｃｖｖｖ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="" xmlns:a16="http://schemas.microsoft.com/office/drawing/2014/main" id="{2FF1CAF5-7EC6-4F42-A27F-968ED65779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="" xmlns:a16="http://schemas.microsoft.com/office/drawing/2014/main" id="{82687E35-15F2-4081-8A1D-7940B9B2F7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="" xmlns:a16="http://schemas.microsoft.com/office/drawing/2014/main" id="{D5E7C6D6-81F4-4613-9286-266EBCB690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="" xmlns:a16="http://schemas.microsoft.com/office/drawing/2014/main" id="{9B3E4B79-8009-4DB4-8C7B-4C03F5AFA7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="" xmlns:a16="http://schemas.microsoft.com/office/drawing/2014/main" id="{5F03311A-44FF-493A-8F36-8CA5BC6E43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0" name="AutoShape 6" descr="「サーフィン」の画像検索結果">
            <a:extLst>
              <a:ext uri="{FF2B5EF4-FFF2-40B4-BE49-F238E27FC236}">
                <a16:creationId xmlns="" xmlns:a16="http://schemas.microsoft.com/office/drawing/2014/main" id="{B49AA4E1-A4CD-4440-8625-A6B52CF950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84275" y="14351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1" name="AutoShape 8" descr="「サーフィン」の画像検索結果">
            <a:extLst>
              <a:ext uri="{FF2B5EF4-FFF2-40B4-BE49-F238E27FC236}">
                <a16:creationId xmlns="" xmlns:a16="http://schemas.microsoft.com/office/drawing/2014/main" id="{41F078FF-83DF-481E-A716-87C5B356D6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575" y="1549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2" name="AutoShape 10" descr="「サーフィン」の画像検索結果">
            <a:extLst>
              <a:ext uri="{FF2B5EF4-FFF2-40B4-BE49-F238E27FC236}">
                <a16:creationId xmlns="" xmlns:a16="http://schemas.microsoft.com/office/drawing/2014/main" id="{700E3A0A-A811-441C-A3D2-1B5001D534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75" y="1663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4" name="AutoShape 14" descr="「黒霧島」の画像検索結果">
            <a:extLst>
              <a:ext uri="{FF2B5EF4-FFF2-40B4-BE49-F238E27FC236}">
                <a16:creationId xmlns="" xmlns:a16="http://schemas.microsoft.com/office/drawing/2014/main" id="{BB1C4137-B10B-469A-8EE6-4A0909E076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7175" y="1778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5" name="AutoShape 16" descr="「黒霧島」の画像検索結果">
            <a:extLst>
              <a:ext uri="{FF2B5EF4-FFF2-40B4-BE49-F238E27FC236}">
                <a16:creationId xmlns="" xmlns:a16="http://schemas.microsoft.com/office/drawing/2014/main" id="{B8749E82-0363-4208-BFEC-E374D99CB3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1475" y="1892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6" name="AutoShape 18" descr="「黒霧島」の画像検索結果">
            <a:extLst>
              <a:ext uri="{FF2B5EF4-FFF2-40B4-BE49-F238E27FC236}">
                <a16:creationId xmlns="" xmlns:a16="http://schemas.microsoft.com/office/drawing/2014/main" id="{A3603B07-6A0F-4A20-BA0C-A8708F1CE8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5775" y="2006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7" name="AutoShape 20" descr="「黒霧島」の画像検索結果">
            <a:extLst>
              <a:ext uri="{FF2B5EF4-FFF2-40B4-BE49-F238E27FC236}">
                <a16:creationId xmlns="" xmlns:a16="http://schemas.microsoft.com/office/drawing/2014/main" id="{8A8CF640-D36F-4E46-BCE2-6861567BB2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70075" y="2120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0" name="AutoShape 26" descr="「サッカーボール」の画像検索結果">
            <a:extLst>
              <a:ext uri="{FF2B5EF4-FFF2-40B4-BE49-F238E27FC236}">
                <a16:creationId xmlns="" xmlns:a16="http://schemas.microsoft.com/office/drawing/2014/main" id="{68F1FB95-D938-4C34-9C50-C1589FA926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4375" y="2235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1" name="AutoShape 28" descr="「サッカーボール」の画像検索結果">
            <a:extLst>
              <a:ext uri="{FF2B5EF4-FFF2-40B4-BE49-F238E27FC236}">
                <a16:creationId xmlns="" xmlns:a16="http://schemas.microsoft.com/office/drawing/2014/main" id="{D89140AD-0F25-4CBD-ACAA-8F7C956C4B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98675" y="2349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2" name="AutoShape 30" descr="「サッカーボール」の画像検索結果">
            <a:extLst>
              <a:ext uri="{FF2B5EF4-FFF2-40B4-BE49-F238E27FC236}">
                <a16:creationId xmlns="" xmlns:a16="http://schemas.microsoft.com/office/drawing/2014/main" id="{859B4D55-97B4-44A0-BC8B-B0453C302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2975" y="2463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4" name="AutoShape 34" descr="「どげんかせんといかん」の画像検索結果">
            <a:extLst>
              <a:ext uri="{FF2B5EF4-FFF2-40B4-BE49-F238E27FC236}">
                <a16:creationId xmlns="" xmlns:a16="http://schemas.microsoft.com/office/drawing/2014/main" id="{7AA19D71-D4AD-4212-9840-93F5AF80B9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27275" y="25781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6" name="AutoShape 38" descr="「トレッキング」の画像検索結果">
            <a:extLst>
              <a:ext uri="{FF2B5EF4-FFF2-40B4-BE49-F238E27FC236}">
                <a16:creationId xmlns="" xmlns:a16="http://schemas.microsoft.com/office/drawing/2014/main" id="{426AED22-3244-411A-95F5-56B25ECFBB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41575" y="2692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7" name="AutoShape 40" descr="「トレッキング」の画像検索結果">
            <a:extLst>
              <a:ext uri="{FF2B5EF4-FFF2-40B4-BE49-F238E27FC236}">
                <a16:creationId xmlns="" xmlns:a16="http://schemas.microsoft.com/office/drawing/2014/main" id="{BA468516-1406-4278-9A56-A9D81D277E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55875" y="2806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8" name="AutoShape 42" descr="「トレッキング」の画像検索結果">
            <a:extLst>
              <a:ext uri="{FF2B5EF4-FFF2-40B4-BE49-F238E27FC236}">
                <a16:creationId xmlns="" xmlns:a16="http://schemas.microsoft.com/office/drawing/2014/main" id="{06232EC2-7501-4929-BE6B-64073B97F5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1838" y="2921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0" name="AutoShape 46" descr="「南の島」の画像検索結果">
            <a:extLst>
              <a:ext uri="{FF2B5EF4-FFF2-40B4-BE49-F238E27FC236}">
                <a16:creationId xmlns="" xmlns:a16="http://schemas.microsoft.com/office/drawing/2014/main" id="{8399978A-930A-4A3B-8582-E45A9394AC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86138" y="3035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="" xmlns:a16="http://schemas.microsoft.com/office/drawing/2014/main" id="{B73CB911-338F-452B-B215-FFFBDAC0322E}"/>
              </a:ext>
            </a:extLst>
          </p:cNvPr>
          <p:cNvSpPr/>
          <p:nvPr/>
        </p:nvSpPr>
        <p:spPr>
          <a:xfrm>
            <a:off x="1716903" y="2463800"/>
            <a:ext cx="9361040" cy="438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="" xmlns:a16="http://schemas.microsoft.com/office/drawing/2014/main" id="{B6054BE2-BEA9-4713-A7CD-3303BB8FD533}"/>
              </a:ext>
            </a:extLst>
          </p:cNvPr>
          <p:cNvSpPr txBox="1">
            <a:spLocks/>
          </p:cNvSpPr>
          <p:nvPr/>
        </p:nvSpPr>
        <p:spPr bwMode="auto">
          <a:xfrm>
            <a:off x="273496" y="332656"/>
            <a:ext cx="8207896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２０３５年にはどうなっているか・・・</a:t>
            </a:r>
            <a:endParaRPr kumimoji="1" lang="ja-JP" alt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="" xmlns:a16="http://schemas.microsoft.com/office/drawing/2014/main" id="{2CDB74DC-67B4-4D71-94A0-CACE89D4283B}"/>
              </a:ext>
            </a:extLst>
          </p:cNvPr>
          <p:cNvCxnSpPr>
            <a:cxnSpLocks/>
            <a:stCxn id="2" idx="0"/>
            <a:endCxn id="2" idx="2"/>
          </p:cNvCxnSpPr>
          <p:nvPr/>
        </p:nvCxnSpPr>
        <p:spPr>
          <a:xfrm>
            <a:off x="4813795" y="1978950"/>
            <a:ext cx="0" cy="452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1E313A49-2A35-4B24-8C8E-6E0D0076B826}"/>
              </a:ext>
            </a:extLst>
          </p:cNvPr>
          <p:cNvCxnSpPr>
            <a:cxnSpLocks/>
            <a:stCxn id="2" idx="1"/>
            <a:endCxn id="2" idx="3"/>
          </p:cNvCxnSpPr>
          <p:nvPr/>
        </p:nvCxnSpPr>
        <p:spPr>
          <a:xfrm>
            <a:off x="612775" y="4242502"/>
            <a:ext cx="8402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1ED5E46D-BF06-4F67-BA70-F3EDD384279D}"/>
              </a:ext>
            </a:extLst>
          </p:cNvPr>
          <p:cNvSpPr txBox="1"/>
          <p:nvPr/>
        </p:nvSpPr>
        <p:spPr>
          <a:xfrm>
            <a:off x="5882842" y="1801606"/>
            <a:ext cx="2372158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弱</a:t>
            </a: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="" xmlns:a16="http://schemas.microsoft.com/office/drawing/2014/main" id="{34C7ED38-B5B7-437E-9964-C9103D8A8EE0}"/>
              </a:ext>
            </a:extLst>
          </p:cNvPr>
          <p:cNvSpPr txBox="1"/>
          <p:nvPr/>
        </p:nvSpPr>
        <p:spPr>
          <a:xfrm>
            <a:off x="1514996" y="1805117"/>
            <a:ext cx="2081757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強み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="" xmlns:a16="http://schemas.microsoft.com/office/drawing/2014/main" id="{383BC2CA-BA19-44DC-F8BC-482B20BCB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787C0-E593-43A7-BF19-14552DBACA0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01502" y="4517326"/>
            <a:ext cx="41133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・労働人口の減少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組合員</a:t>
            </a:r>
            <a:r>
              <a:rPr lang="ja-JP" altLang="en-US" sz="1600" dirty="0"/>
              <a:t>数</a:t>
            </a:r>
            <a:r>
              <a:rPr lang="ja-JP" altLang="en-US" sz="1600" dirty="0" smtClean="0"/>
              <a:t>の減少（特に若手）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・デジタル化が進み人と人との関わりが希薄になる</a:t>
            </a:r>
            <a:endParaRPr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・会社の経営悪化</a:t>
            </a:r>
            <a:endParaRPr kumimoji="1" lang="en-US" altLang="ja-JP" sz="1600" dirty="0" smtClean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="" xmlns:a16="http://schemas.microsoft.com/office/drawing/2014/main" id="{34C7ED38-B5B7-437E-9964-C9103D8A8EE0}"/>
              </a:ext>
            </a:extLst>
          </p:cNvPr>
          <p:cNvSpPr txBox="1"/>
          <p:nvPr/>
        </p:nvSpPr>
        <p:spPr>
          <a:xfrm>
            <a:off x="1555148" y="4158411"/>
            <a:ext cx="2081757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noProof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="" xmlns:a16="http://schemas.microsoft.com/office/drawing/2014/main" id="{34C7ED38-B5B7-437E-9964-C9103D8A8EE0}"/>
              </a:ext>
            </a:extLst>
          </p:cNvPr>
          <p:cNvSpPr txBox="1"/>
          <p:nvPr/>
        </p:nvSpPr>
        <p:spPr>
          <a:xfrm>
            <a:off x="6030838" y="4159692"/>
            <a:ext cx="2081757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脅威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4287" y="2154884"/>
            <a:ext cx="414748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・団結力</a:t>
            </a:r>
            <a:endParaRPr kumimoji="1" lang="en-US" altLang="ja-JP" sz="1600" dirty="0" smtClean="0"/>
          </a:p>
          <a:p>
            <a:endParaRPr lang="en-US" altLang="ja-JP" sz="1600" dirty="0"/>
          </a:p>
          <a:p>
            <a:r>
              <a:rPr kumimoji="1" lang="ja-JP" altLang="en-US" sz="1600" dirty="0" smtClean="0"/>
              <a:t>・</a:t>
            </a:r>
            <a:r>
              <a:rPr lang="ja-JP" altLang="en-US" sz="1600" dirty="0" smtClean="0"/>
              <a:t>イベント</a:t>
            </a:r>
            <a:r>
              <a:rPr lang="ja-JP" altLang="en-US" sz="1600" dirty="0"/>
              <a:t>や集会などで横のつながりが出来る</a:t>
            </a:r>
            <a:endParaRPr lang="en-US" altLang="ja-JP" sz="1600" dirty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・使用者側と対等な関係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→働きやすい職場づくりの制度整備</a:t>
            </a:r>
            <a:endParaRPr kumimoji="1" lang="en-US" altLang="ja-JP" sz="1600" dirty="0" smtClean="0"/>
          </a:p>
          <a:p>
            <a:endParaRPr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01502" y="2130921"/>
            <a:ext cx="41133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・生活や、職場において政治に縛られる</a:t>
            </a:r>
            <a:endParaRPr lang="en-US" altLang="ja-JP" sz="1600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・役員の負担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sz="1600" dirty="0" smtClean="0"/>
              <a:t>・古い考えやストライキなどいいイメーがない→期待されていない</a:t>
            </a:r>
            <a:endParaRPr lang="en-US" altLang="ja-JP" sz="1600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84287" y="4624707"/>
            <a:ext cx="38191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・気軽にいろんな情報を</a:t>
            </a:r>
            <a:r>
              <a:rPr lang="ja-JP" altLang="en-US" sz="1400" dirty="0"/>
              <a:t>得</a:t>
            </a:r>
            <a:r>
              <a:rPr lang="ja-JP" altLang="en-US" sz="1400" dirty="0" smtClean="0"/>
              <a:t>ることが出来る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dirty="0" smtClean="0"/>
              <a:t>・春闘交渉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dirty="0" smtClean="0"/>
              <a:t>・選挙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9" name="円/楕円 8"/>
          <p:cNvSpPr/>
          <p:nvPr/>
        </p:nvSpPr>
        <p:spPr>
          <a:xfrm>
            <a:off x="4003079" y="3170477"/>
            <a:ext cx="440360" cy="457200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強</a:t>
            </a:r>
            <a:endParaRPr kumimoji="1" lang="ja-JP" altLang="en-US" b="1" dirty="0"/>
          </a:p>
        </p:txBody>
      </p:sp>
      <p:sp>
        <p:nvSpPr>
          <p:cNvPr id="41" name="円/楕円 40"/>
          <p:cNvSpPr/>
          <p:nvPr/>
        </p:nvSpPr>
        <p:spPr>
          <a:xfrm>
            <a:off x="1577438" y="2115873"/>
            <a:ext cx="44036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弱</a:t>
            </a:r>
            <a:endParaRPr kumimoji="1" lang="ja-JP" altLang="en-US" b="1" dirty="0"/>
          </a:p>
        </p:txBody>
      </p:sp>
      <p:sp>
        <p:nvSpPr>
          <p:cNvPr id="45" name="円/楕円 44"/>
          <p:cNvSpPr/>
          <p:nvPr/>
        </p:nvSpPr>
        <p:spPr>
          <a:xfrm>
            <a:off x="1637290" y="5010556"/>
            <a:ext cx="44036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弱</a:t>
            </a:r>
            <a:endParaRPr kumimoji="1" lang="ja-JP" altLang="en-US" b="1" dirty="0"/>
          </a:p>
        </p:txBody>
      </p:sp>
      <p:sp>
        <p:nvSpPr>
          <p:cNvPr id="47" name="円/楕円 46"/>
          <p:cNvSpPr/>
          <p:nvPr/>
        </p:nvSpPr>
        <p:spPr>
          <a:xfrm>
            <a:off x="6319314" y="2594233"/>
            <a:ext cx="44036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弱</a:t>
            </a:r>
            <a:endParaRPr kumimoji="1" lang="ja-JP" altLang="en-US" b="1" dirty="0"/>
          </a:p>
        </p:txBody>
      </p:sp>
      <p:sp>
        <p:nvSpPr>
          <p:cNvPr id="48" name="円/楕円 47"/>
          <p:cNvSpPr/>
          <p:nvPr/>
        </p:nvSpPr>
        <p:spPr>
          <a:xfrm>
            <a:off x="6772652" y="3513377"/>
            <a:ext cx="44036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弱</a:t>
            </a:r>
            <a:endParaRPr kumimoji="1" lang="ja-JP" altLang="en-US" b="1" dirty="0"/>
          </a:p>
        </p:txBody>
      </p:sp>
      <p:sp>
        <p:nvSpPr>
          <p:cNvPr id="49" name="円/楕円 48"/>
          <p:cNvSpPr/>
          <p:nvPr/>
        </p:nvSpPr>
        <p:spPr>
          <a:xfrm>
            <a:off x="5624557" y="5551254"/>
            <a:ext cx="440360" cy="457200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強</a:t>
            </a:r>
            <a:endParaRPr kumimoji="1" lang="ja-JP" altLang="en-US" b="1" dirty="0"/>
          </a:p>
        </p:txBody>
      </p:sp>
      <p:sp>
        <p:nvSpPr>
          <p:cNvPr id="50" name="円/楕円 49"/>
          <p:cNvSpPr/>
          <p:nvPr/>
        </p:nvSpPr>
        <p:spPr>
          <a:xfrm>
            <a:off x="7558035" y="4557497"/>
            <a:ext cx="440360" cy="457200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強</a:t>
            </a:r>
            <a:endParaRPr kumimoji="1" lang="ja-JP" altLang="en-US" b="1" dirty="0"/>
          </a:p>
        </p:txBody>
      </p:sp>
      <p:sp>
        <p:nvSpPr>
          <p:cNvPr id="53" name="円/楕円 52"/>
          <p:cNvSpPr/>
          <p:nvPr/>
        </p:nvSpPr>
        <p:spPr>
          <a:xfrm>
            <a:off x="6567792" y="5927965"/>
            <a:ext cx="440360" cy="457200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強</a:t>
            </a:r>
            <a:endParaRPr kumimoji="1" lang="ja-JP" altLang="en-US" b="1" dirty="0"/>
          </a:p>
        </p:txBody>
      </p:sp>
      <p:sp>
        <p:nvSpPr>
          <p:cNvPr id="56" name="円/楕円 55"/>
          <p:cNvSpPr/>
          <p:nvPr/>
        </p:nvSpPr>
        <p:spPr>
          <a:xfrm>
            <a:off x="1276543" y="5548072"/>
            <a:ext cx="440360" cy="457200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強</a:t>
            </a:r>
            <a:endParaRPr kumimoji="1" lang="ja-JP" altLang="en-US" b="1" dirty="0"/>
          </a:p>
        </p:txBody>
      </p:sp>
      <p:sp>
        <p:nvSpPr>
          <p:cNvPr id="57" name="円/楕円 56"/>
          <p:cNvSpPr/>
          <p:nvPr/>
        </p:nvSpPr>
        <p:spPr>
          <a:xfrm>
            <a:off x="4531145" y="2826858"/>
            <a:ext cx="44036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弱</a:t>
            </a:r>
            <a:endParaRPr kumimoji="1" lang="ja-JP" altLang="en-US" b="1" dirty="0"/>
          </a:p>
        </p:txBody>
      </p:sp>
      <p:sp>
        <p:nvSpPr>
          <p:cNvPr id="58" name="円/楕円 57"/>
          <p:cNvSpPr/>
          <p:nvPr/>
        </p:nvSpPr>
        <p:spPr>
          <a:xfrm>
            <a:off x="8303615" y="1869009"/>
            <a:ext cx="1554944" cy="457200"/>
          </a:xfrm>
          <a:prstGeom prst="ellipse">
            <a:avLst/>
          </a:prstGeom>
          <a:solidFill>
            <a:srgbClr val="99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変</a:t>
            </a:r>
            <a:r>
              <a:rPr lang="ja-JP" altLang="en-US" sz="1400" b="1" dirty="0" smtClean="0"/>
              <a:t>わらない</a:t>
            </a:r>
            <a:endParaRPr kumimoji="1" lang="ja-JP" altLang="en-US" sz="1400" b="1" dirty="0"/>
          </a:p>
        </p:txBody>
      </p:sp>
      <p:sp>
        <p:nvSpPr>
          <p:cNvPr id="59" name="円/楕円 58"/>
          <p:cNvSpPr/>
          <p:nvPr/>
        </p:nvSpPr>
        <p:spPr>
          <a:xfrm>
            <a:off x="3909078" y="4557497"/>
            <a:ext cx="440360" cy="457200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強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0623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831A4B9-BEF6-DD8F-49DB-D87D975C4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 descr="「無人島」の画像検索結果">
            <a:extLst>
              <a:ext uri="{FF2B5EF4-FFF2-40B4-BE49-F238E27FC236}">
                <a16:creationId xmlns="" xmlns:a16="http://schemas.microsoft.com/office/drawing/2014/main" id="{FA07D416-8DC7-17DF-0A87-95E2FA6BAC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="" xmlns:a16="http://schemas.microsoft.com/office/drawing/2014/main" id="{201FA699-E4F7-F921-CBAE-9A9C44FF46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="" xmlns:a16="http://schemas.microsoft.com/office/drawing/2014/main" id="{05CFFC1D-6070-CC6E-5323-2762B0A15B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="" xmlns:a16="http://schemas.microsoft.com/office/drawing/2014/main" id="{A06EA847-49A2-8956-5BC5-A48B92A9DB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="" xmlns:a16="http://schemas.microsoft.com/office/drawing/2014/main" id="{BF9ED3DA-715D-C307-9EA7-0E65943B05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0" name="AutoShape 6" descr="「サーフィン」の画像検索結果">
            <a:extLst>
              <a:ext uri="{FF2B5EF4-FFF2-40B4-BE49-F238E27FC236}">
                <a16:creationId xmlns="" xmlns:a16="http://schemas.microsoft.com/office/drawing/2014/main" id="{D2636D70-2BEF-85EB-B2B5-78B917752B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84275" y="14351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1" name="AutoShape 8" descr="「サーフィン」の画像検索結果">
            <a:extLst>
              <a:ext uri="{FF2B5EF4-FFF2-40B4-BE49-F238E27FC236}">
                <a16:creationId xmlns="" xmlns:a16="http://schemas.microsoft.com/office/drawing/2014/main" id="{341018E3-8525-67BA-79DA-3B1B33D6BF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8575" y="1549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2" name="AutoShape 10" descr="「サーフィン」の画像検索結果">
            <a:extLst>
              <a:ext uri="{FF2B5EF4-FFF2-40B4-BE49-F238E27FC236}">
                <a16:creationId xmlns="" xmlns:a16="http://schemas.microsoft.com/office/drawing/2014/main" id="{AAA66048-1A27-1501-C1DD-EEB38B7B5E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75" y="1663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4" name="AutoShape 14" descr="「黒霧島」の画像検索結果">
            <a:extLst>
              <a:ext uri="{FF2B5EF4-FFF2-40B4-BE49-F238E27FC236}">
                <a16:creationId xmlns="" xmlns:a16="http://schemas.microsoft.com/office/drawing/2014/main" id="{E7CE15AC-7371-94B8-7E63-D5013D69A3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7175" y="1778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5" name="AutoShape 16" descr="「黒霧島」の画像検索結果">
            <a:extLst>
              <a:ext uri="{FF2B5EF4-FFF2-40B4-BE49-F238E27FC236}">
                <a16:creationId xmlns="" xmlns:a16="http://schemas.microsoft.com/office/drawing/2014/main" id="{B0CC937B-B053-9249-ABC7-C3BBCAF2D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1475" y="1892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6" name="AutoShape 18" descr="「黒霧島」の画像検索結果">
            <a:extLst>
              <a:ext uri="{FF2B5EF4-FFF2-40B4-BE49-F238E27FC236}">
                <a16:creationId xmlns="" xmlns:a16="http://schemas.microsoft.com/office/drawing/2014/main" id="{C4E8FCC2-72DC-27C1-BCB5-856C930535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5775" y="2006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7" name="AutoShape 20" descr="「黒霧島」の画像検索結果">
            <a:extLst>
              <a:ext uri="{FF2B5EF4-FFF2-40B4-BE49-F238E27FC236}">
                <a16:creationId xmlns="" xmlns:a16="http://schemas.microsoft.com/office/drawing/2014/main" id="{13B06891-46F1-8B04-AF44-3673EB5E27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70075" y="2120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0" name="AutoShape 26" descr="「サッカーボール」の画像検索結果">
            <a:extLst>
              <a:ext uri="{FF2B5EF4-FFF2-40B4-BE49-F238E27FC236}">
                <a16:creationId xmlns="" xmlns:a16="http://schemas.microsoft.com/office/drawing/2014/main" id="{948A1EEF-ADC5-EF56-B30B-CFF0230806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4375" y="2235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1" name="AutoShape 28" descr="「サッカーボール」の画像検索結果">
            <a:extLst>
              <a:ext uri="{FF2B5EF4-FFF2-40B4-BE49-F238E27FC236}">
                <a16:creationId xmlns="" xmlns:a16="http://schemas.microsoft.com/office/drawing/2014/main" id="{CF71786F-3393-EFA1-FAFC-32A625B3A7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98675" y="2349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2" name="AutoShape 30" descr="「サッカーボール」の画像検索結果">
            <a:extLst>
              <a:ext uri="{FF2B5EF4-FFF2-40B4-BE49-F238E27FC236}">
                <a16:creationId xmlns="" xmlns:a16="http://schemas.microsoft.com/office/drawing/2014/main" id="{334CFCF5-32C3-5B94-DAFD-48CC842F9F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2975" y="2463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4" name="AutoShape 34" descr="「どげんかせんといかん」の画像検索結果">
            <a:extLst>
              <a:ext uri="{FF2B5EF4-FFF2-40B4-BE49-F238E27FC236}">
                <a16:creationId xmlns="" xmlns:a16="http://schemas.microsoft.com/office/drawing/2014/main" id="{E8ABDAB5-D4CC-3FF0-4266-FEC3535BDF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27275" y="25781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6" name="AutoShape 38" descr="「トレッキング」の画像検索結果">
            <a:extLst>
              <a:ext uri="{FF2B5EF4-FFF2-40B4-BE49-F238E27FC236}">
                <a16:creationId xmlns="" xmlns:a16="http://schemas.microsoft.com/office/drawing/2014/main" id="{9F059A14-E5D8-0B72-2774-05554D0B06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41575" y="2692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7" name="AutoShape 40" descr="「トレッキング」の画像検索結果">
            <a:extLst>
              <a:ext uri="{FF2B5EF4-FFF2-40B4-BE49-F238E27FC236}">
                <a16:creationId xmlns="" xmlns:a16="http://schemas.microsoft.com/office/drawing/2014/main" id="{0C93F0CC-3CCB-FC72-9D41-7C0AF43D1B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55875" y="2806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8" name="AutoShape 42" descr="「トレッキング」の画像検索結果">
            <a:extLst>
              <a:ext uri="{FF2B5EF4-FFF2-40B4-BE49-F238E27FC236}">
                <a16:creationId xmlns="" xmlns:a16="http://schemas.microsoft.com/office/drawing/2014/main" id="{FD615303-78DA-CDF1-2ABD-256A784A35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1838" y="2921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0" name="AutoShape 46" descr="「南の島」の画像検索結果">
            <a:extLst>
              <a:ext uri="{FF2B5EF4-FFF2-40B4-BE49-F238E27FC236}">
                <a16:creationId xmlns="" xmlns:a16="http://schemas.microsoft.com/office/drawing/2014/main" id="{4D526649-B59E-76BA-5192-8A5D154EB5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86138" y="30353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="" xmlns:a16="http://schemas.microsoft.com/office/drawing/2014/main" id="{79D1BA5D-41C5-8538-E9EE-8DC63D780152}"/>
              </a:ext>
            </a:extLst>
          </p:cNvPr>
          <p:cNvSpPr/>
          <p:nvPr/>
        </p:nvSpPr>
        <p:spPr>
          <a:xfrm>
            <a:off x="275879" y="1564877"/>
            <a:ext cx="9361040" cy="438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="" xmlns:a16="http://schemas.microsoft.com/office/drawing/2014/main" id="{B770D209-276F-7D1E-D43E-F2F5C1F29F57}"/>
              </a:ext>
            </a:extLst>
          </p:cNvPr>
          <p:cNvSpPr txBox="1">
            <a:spLocks/>
          </p:cNvSpPr>
          <p:nvPr/>
        </p:nvSpPr>
        <p:spPr bwMode="auto">
          <a:xfrm>
            <a:off x="273496" y="332656"/>
            <a:ext cx="698376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2035</a:t>
            </a:r>
            <a:r>
              <a:rPr kumimoji="1" lang="ja-JP" alt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年ありたい組合の姿</a:t>
            </a:r>
            <a:endParaRPr kumimoji="1" lang="en-US" altLang="ja-JP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728EA10C-D032-7E09-D68E-892EB5EE3059}"/>
              </a:ext>
            </a:extLst>
          </p:cNvPr>
          <p:cNvSpPr txBox="1"/>
          <p:nvPr/>
        </p:nvSpPr>
        <p:spPr>
          <a:xfrm>
            <a:off x="490536" y="1967423"/>
            <a:ext cx="678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2035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ありたい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組合</a:t>
            </a:r>
            <a:r>
              <a:rPr lang="ja-JP" altLang="en-US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のビジョン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="" xmlns:a16="http://schemas.microsoft.com/office/drawing/2014/main" id="{0006EB2B-C03A-3E20-320F-F63F6E17162E}"/>
              </a:ext>
            </a:extLst>
          </p:cNvPr>
          <p:cNvSpPr txBox="1"/>
          <p:nvPr/>
        </p:nvSpPr>
        <p:spPr>
          <a:xfrm>
            <a:off x="490536" y="2527479"/>
            <a:ext cx="446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皆の頼れるパートナー</a:t>
            </a: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="" xmlns:a16="http://schemas.microsoft.com/office/drawing/2014/main" id="{23D970AE-3628-5E45-E720-CF61B8E0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787C0-E593-43A7-BF19-14552DBACA0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="" xmlns:a16="http://schemas.microsoft.com/office/drawing/2014/main" id="{728EA10C-D032-7E09-D68E-892EB5EE3059}"/>
              </a:ext>
            </a:extLst>
          </p:cNvPr>
          <p:cNvSpPr txBox="1"/>
          <p:nvPr/>
        </p:nvSpPr>
        <p:spPr>
          <a:xfrm>
            <a:off x="460877" y="3755052"/>
            <a:ext cx="678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ビジョンを実現するために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="" xmlns:a16="http://schemas.microsoft.com/office/drawing/2014/main" id="{0006EB2B-C03A-3E20-320F-F63F6E17162E}"/>
              </a:ext>
            </a:extLst>
          </p:cNvPr>
          <p:cNvSpPr txBox="1"/>
          <p:nvPr/>
        </p:nvSpPr>
        <p:spPr>
          <a:xfrm>
            <a:off x="394176" y="4304592"/>
            <a:ext cx="5954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みんなの意見を　　　　</a:t>
            </a: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8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6123" y="4141995"/>
            <a:ext cx="1278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聴く</a:t>
            </a:r>
            <a:endParaRPr kumimoji="1" lang="ja-JP" altLang="en-US" sz="4000" dirty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="" xmlns:a16="http://schemas.microsoft.com/office/drawing/2014/main" id="{0006EB2B-C03A-3E20-320F-F63F6E17162E}"/>
              </a:ext>
            </a:extLst>
          </p:cNvPr>
          <p:cNvSpPr txBox="1"/>
          <p:nvPr/>
        </p:nvSpPr>
        <p:spPr>
          <a:xfrm>
            <a:off x="155175" y="5059514"/>
            <a:ext cx="6690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にしっかり　　　　　　　</a:t>
            </a:r>
            <a:r>
              <a:rPr lang="en-US" altLang="ja-JP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8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525014" y="4967072"/>
            <a:ext cx="273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伝えていく</a:t>
            </a:r>
            <a:endParaRPr kumimoji="1" lang="ja-JP" altLang="en-US" sz="3600" dirty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82255" y="4967072"/>
            <a:ext cx="1278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</a:t>
            </a:r>
            <a:endParaRPr kumimoji="1" lang="ja-JP" altLang="en-US" sz="3600" dirty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008" y="1620154"/>
            <a:ext cx="3216817" cy="473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8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4588AB78-A353-9235-35E7-D76D700B2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 descr="「無人島」の画像検索結果">
            <a:extLst>
              <a:ext uri="{FF2B5EF4-FFF2-40B4-BE49-F238E27FC236}">
                <a16:creationId xmlns="" xmlns:a16="http://schemas.microsoft.com/office/drawing/2014/main" id="{959454DA-E30C-0651-D410-46BA8976AF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="" xmlns:a16="http://schemas.microsoft.com/office/drawing/2014/main" id="{0ADC62A0-873C-83B9-431F-32C0D3EE0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="" xmlns:a16="http://schemas.microsoft.com/office/drawing/2014/main" id="{7C98E7B2-969C-C38C-3B47-7E2CDEF834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="" xmlns:a16="http://schemas.microsoft.com/office/drawing/2014/main" id="{EF7EA35E-895C-3720-DE6D-6CD2726285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="" xmlns:a16="http://schemas.microsoft.com/office/drawing/2014/main" id="{C928A704-098C-FC0F-DA08-844318F53D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="" xmlns:a16="http://schemas.microsoft.com/office/drawing/2014/main" id="{A6ADC162-6C02-FEC2-D50E-51F92F8F95C3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野竹 真衣</a:t>
            </a:r>
            <a:r>
              <a:rPr lang="en-US" altLang="ja-JP" sz="36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="" xmlns:a16="http://schemas.microsoft.com/office/drawing/2014/main" id="{1E4A5985-01B2-4C84-3810-CC16967A64DF}"/>
              </a:ext>
            </a:extLst>
          </p:cNvPr>
          <p:cNvSpPr/>
          <p:nvPr/>
        </p:nvSpPr>
        <p:spPr>
          <a:xfrm>
            <a:off x="72008" y="1275680"/>
            <a:ext cx="9833992" cy="54656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="" xmlns:a16="http://schemas.microsoft.com/office/drawing/2014/main" id="{D5BE628F-C303-1DB5-37F0-380642410A15}"/>
              </a:ext>
            </a:extLst>
          </p:cNvPr>
          <p:cNvCxnSpPr>
            <a:cxnSpLocks/>
            <a:stCxn id="16" idx="0"/>
            <a:endCxn id="16" idx="2"/>
          </p:cNvCxnSpPr>
          <p:nvPr/>
        </p:nvCxnSpPr>
        <p:spPr>
          <a:xfrm>
            <a:off x="4989004" y="1275680"/>
            <a:ext cx="0" cy="5465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="" xmlns:a16="http://schemas.microsoft.com/office/drawing/2014/main" id="{F0CB2597-93D8-D1CA-2BE6-A8FF8FE55D65}"/>
              </a:ext>
            </a:extLst>
          </p:cNvPr>
          <p:cNvCxnSpPr>
            <a:cxnSpLocks/>
            <a:stCxn id="16" idx="1"/>
            <a:endCxn id="16" idx="3"/>
          </p:cNvCxnSpPr>
          <p:nvPr/>
        </p:nvCxnSpPr>
        <p:spPr>
          <a:xfrm>
            <a:off x="72008" y="4008524"/>
            <a:ext cx="9833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EB494035-2857-89EB-CC06-DB9DD811598E}"/>
              </a:ext>
            </a:extLst>
          </p:cNvPr>
          <p:cNvSpPr txBox="1"/>
          <p:nvPr/>
        </p:nvSpPr>
        <p:spPr>
          <a:xfrm>
            <a:off x="5061012" y="1268760"/>
            <a:ext cx="2628292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１　なぜ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行うか。その理由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C68E6BA0-BB6A-5476-948B-33449D8BABD5}"/>
              </a:ext>
            </a:extLst>
          </p:cNvPr>
          <p:cNvSpPr txBox="1"/>
          <p:nvPr/>
        </p:nvSpPr>
        <p:spPr>
          <a:xfrm>
            <a:off x="5058986" y="4005064"/>
            <a:ext cx="3062366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何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を行うか（行っているか）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="" xmlns:a16="http://schemas.microsoft.com/office/drawing/2014/main" id="{1CB66292-5746-FCC3-959E-884C51030E15}"/>
              </a:ext>
            </a:extLst>
          </p:cNvPr>
          <p:cNvSpPr txBox="1"/>
          <p:nvPr/>
        </p:nvSpPr>
        <p:spPr>
          <a:xfrm>
            <a:off x="128464" y="4057327"/>
            <a:ext cx="3744416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どの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ように進めたか（進めている）？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81D34D75-BDEF-2626-E24B-542C039F0263}"/>
              </a:ext>
            </a:extLst>
          </p:cNvPr>
          <p:cNvSpPr txBox="1"/>
          <p:nvPr/>
        </p:nvSpPr>
        <p:spPr>
          <a:xfrm>
            <a:off x="128464" y="1239153"/>
            <a:ext cx="439248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行う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ことでどうなるか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（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もしやらなかったらどうなるか）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="" xmlns:a16="http://schemas.microsoft.com/office/drawing/2014/main" id="{5DFD822C-2B50-AB6C-85C9-EE92A678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787C0-E593-43A7-BF19-14552DBACA0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1819342"/>
            <a:ext cx="4392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組合員の本当に困っていることが分かる。</a:t>
            </a:r>
            <a:endParaRPr kumimoji="1" lang="en-US" altLang="ja-JP" sz="1600" dirty="0" smtClean="0"/>
          </a:p>
          <a:p>
            <a:endParaRPr lang="en-US" altLang="ja-JP" sz="1600" dirty="0" smtClean="0"/>
          </a:p>
          <a:p>
            <a:r>
              <a:rPr kumimoji="1" lang="ja-JP" altLang="en-US" sz="1600" dirty="0" smtClean="0"/>
              <a:t>会社と同じ方向をむいて取り組むことが出来る。</a:t>
            </a:r>
            <a:endParaRPr kumimoji="1"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 smtClean="0"/>
              <a:t>組合</a:t>
            </a:r>
            <a:r>
              <a:rPr lang="ja-JP" altLang="en-US" sz="1600" dirty="0"/>
              <a:t>活動</a:t>
            </a:r>
            <a:r>
              <a:rPr lang="ja-JP" altLang="en-US" sz="1600" dirty="0" smtClean="0"/>
              <a:t>への促進</a:t>
            </a:r>
            <a:endParaRPr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 smtClean="0"/>
              <a:t>取り組みをやめたら会社との溝が深まる・・・</a:t>
            </a:r>
            <a:endParaRPr lang="en-US" altLang="ja-JP" sz="1600" dirty="0" smtClean="0"/>
          </a:p>
          <a:p>
            <a:r>
              <a:rPr lang="ja-JP" altLang="en-US" sz="1600" dirty="0"/>
              <a:t>働</a:t>
            </a:r>
            <a:r>
              <a:rPr lang="ja-JP" altLang="en-US" sz="1600" dirty="0" smtClean="0"/>
              <a:t>きにくくな</a:t>
            </a:r>
            <a:r>
              <a:rPr lang="ja-JP" altLang="en-US" sz="1600" dirty="0"/>
              <a:t>り</a:t>
            </a:r>
            <a:r>
              <a:rPr lang="ja-JP" altLang="en-US" sz="1600" dirty="0" smtClean="0"/>
              <a:t>職場を離れていく人が</a:t>
            </a:r>
            <a:r>
              <a:rPr lang="ja-JP" altLang="en-US" sz="1600" dirty="0" smtClean="0"/>
              <a:t>増える</a:t>
            </a:r>
            <a:endParaRPr lang="en-US" altLang="ja-JP" sz="16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58986" y="4411265"/>
            <a:ext cx="48470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①組合員の意見をしっかり</a:t>
            </a:r>
            <a:r>
              <a:rPr kumimoji="1" lang="ja-JP" altLang="en-US" u="sng" dirty="0" smtClean="0"/>
              <a:t>聴く</a:t>
            </a:r>
            <a:endParaRPr lang="en-US" altLang="ja-JP" u="sng" dirty="0"/>
          </a:p>
          <a:p>
            <a:endParaRPr kumimoji="1" lang="en-US" altLang="ja-JP" dirty="0" smtClean="0"/>
          </a:p>
          <a:p>
            <a:r>
              <a:rPr lang="ja-JP" altLang="en-US" dirty="0"/>
              <a:t>②</a:t>
            </a:r>
            <a:r>
              <a:rPr lang="ja-JP" altLang="en-US" dirty="0" smtClean="0"/>
              <a:t>聞いた</a:t>
            </a:r>
            <a:r>
              <a:rPr lang="ja-JP" altLang="en-US" dirty="0"/>
              <a:t>意見</a:t>
            </a:r>
            <a:r>
              <a:rPr lang="ja-JP" altLang="en-US" dirty="0" smtClean="0"/>
              <a:t>を</a:t>
            </a:r>
            <a:r>
              <a:rPr lang="ja-JP" altLang="en-US" u="sng" dirty="0" smtClean="0"/>
              <a:t>会社へ伝える</a:t>
            </a:r>
            <a:endParaRPr lang="en-US" altLang="ja-JP" u="sng" dirty="0" smtClean="0"/>
          </a:p>
          <a:p>
            <a:r>
              <a:rPr kumimoji="1" lang="ja-JP" altLang="en-US" dirty="0" smtClean="0"/>
              <a:t>　そして、どうすればいいか</a:t>
            </a:r>
            <a:r>
              <a:rPr kumimoji="1" lang="ja-JP" altLang="en-US" u="sng" dirty="0" smtClean="0"/>
              <a:t>一緒になって考える</a:t>
            </a:r>
            <a:endParaRPr kumimoji="1" lang="en-US" altLang="ja-JP" u="sng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③会社へ伝えた意見がどうなったのか組合員へ</a:t>
            </a:r>
            <a:endParaRPr lang="en-US" altLang="ja-JP" dirty="0" smtClean="0"/>
          </a:p>
          <a:p>
            <a:r>
              <a:rPr lang="ja-JP" altLang="en-US" u="sng" dirty="0"/>
              <a:t>　</a:t>
            </a:r>
            <a:r>
              <a:rPr lang="ja-JP" altLang="en-US" u="sng" dirty="0" smtClean="0"/>
              <a:t>伝えていく</a:t>
            </a:r>
            <a:endParaRPr lang="en-US" altLang="ja-JP" u="sng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03156" y="1660725"/>
            <a:ext cx="4718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組合員からの本心を聴き出すため</a:t>
            </a:r>
            <a:endParaRPr lang="en-US" altLang="ja-JP" sz="1600" dirty="0" smtClean="0"/>
          </a:p>
          <a:p>
            <a:r>
              <a:rPr lang="ja-JP" altLang="en-US" sz="1600" dirty="0" smtClean="0"/>
              <a:t>　→本心でなければ響かない</a:t>
            </a:r>
            <a:endParaRPr lang="en-US" altLang="ja-JP" sz="1600" dirty="0" smtClean="0"/>
          </a:p>
          <a:p>
            <a:endParaRPr lang="en-US" altLang="ja-JP" sz="1600" dirty="0"/>
          </a:p>
          <a:p>
            <a:r>
              <a:rPr lang="ja-JP" altLang="en-US" sz="1600" dirty="0" smtClean="0"/>
              <a:t>会社と協力してより良い職場づくりに貢献するため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→意見の押し付けではただの文句や愚痴</a:t>
            </a:r>
            <a:endParaRPr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組合が何をしているか知ってもらう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→自分の意見が反映されたら嬉しい。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　組合活動に参加してみようという気に</a:t>
            </a:r>
            <a:r>
              <a:rPr kumimoji="1" lang="ja-JP" altLang="en-US" sz="1600" dirty="0" smtClean="0"/>
              <a:t>なる</a:t>
            </a:r>
            <a:endParaRPr kumimoji="1" lang="en-US" altLang="ja-JP" sz="16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8464" y="4437112"/>
            <a:ext cx="4680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組合員の意見</a:t>
            </a:r>
            <a:r>
              <a:rPr kumimoji="1" lang="ja-JP" altLang="en-US" dirty="0" smtClean="0"/>
              <a:t>を言う</a:t>
            </a:r>
            <a:r>
              <a:rPr kumimoji="1" lang="ja-JP" altLang="en-US" dirty="0" smtClean="0"/>
              <a:t>場を</a:t>
            </a:r>
            <a:r>
              <a:rPr kumimoji="1" lang="ja-JP" altLang="en-US" dirty="0" smtClean="0"/>
              <a:t>増やす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（職場委員会、レクリエーション、ランチ会等）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事業ビジョン案を会社側へ提示している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JP</a:t>
            </a:r>
            <a:r>
              <a:rPr kumimoji="1" lang="ja-JP" altLang="en-US" dirty="0" smtClean="0"/>
              <a:t>労組の取り組み）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職場オルグ、組合新聞、</a:t>
            </a:r>
            <a:r>
              <a:rPr kumimoji="1" lang="en-US" altLang="ja-JP" dirty="0" smtClean="0"/>
              <a:t>HP</a:t>
            </a:r>
            <a:r>
              <a:rPr lang="ja-JP" altLang="en-US" dirty="0"/>
              <a:t>等</a:t>
            </a:r>
            <a:r>
              <a:rPr lang="ja-JP" altLang="en-US" dirty="0" smtClean="0"/>
              <a:t>の告知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※</a:t>
            </a:r>
            <a:r>
              <a:rPr lang="ja-JP" altLang="en-US" dirty="0"/>
              <a:t>会社</a:t>
            </a:r>
            <a:r>
              <a:rPr lang="ja-JP" altLang="en-US" dirty="0" smtClean="0"/>
              <a:t>と協力していければ・・・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976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18776</TotalTime>
  <Words>299</Words>
  <Application>Microsoft Office PowerPoint</Application>
  <PresentationFormat>A4 210 x 297 mm</PresentationFormat>
  <Paragraphs>123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HG丸ｺﾞｼｯｸM-PRO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ito yumi</dc:creator>
  <cp:lastModifiedBy>kato mai</cp:lastModifiedBy>
  <cp:revision>724</cp:revision>
  <cp:lastPrinted>2025-06-19T08:14:49Z</cp:lastPrinted>
  <dcterms:created xsi:type="dcterms:W3CDTF">2013-06-11T08:46:33Z</dcterms:created>
  <dcterms:modified xsi:type="dcterms:W3CDTF">2025-08-01T13:40:16Z</dcterms:modified>
</cp:coreProperties>
</file>