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4063" r:id="rId2"/>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ion13" initials="j" lastIdx="1" clrIdx="0">
    <p:extLst>
      <p:ext uri="{19B8F6BF-5375-455C-9EA6-DF929625EA0E}">
        <p15:presenceInfo xmlns:p15="http://schemas.microsoft.com/office/powerpoint/2012/main" userId="junion13" providerId="None"/>
      </p:ext>
    </p:extLst>
  </p:cmAuthor>
  <p:cmAuthor id="2" name="13 junion" initials="1j" lastIdx="2" clrIdx="1">
    <p:extLst>
      <p:ext uri="{19B8F6BF-5375-455C-9EA6-DF929625EA0E}">
        <p15:presenceInfo xmlns:p15="http://schemas.microsoft.com/office/powerpoint/2012/main" userId="13 juni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85D3E"/>
    <a:srgbClr val="F55F41"/>
    <a:srgbClr val="F69240"/>
    <a:srgbClr val="FF3300"/>
    <a:srgbClr val="FF6600"/>
    <a:srgbClr val="808000"/>
    <a:srgbClr val="99CC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5000" autoAdjust="0"/>
  </p:normalViewPr>
  <p:slideViewPr>
    <p:cSldViewPr>
      <p:cViewPr varScale="1">
        <p:scale>
          <a:sx n="67" d="100"/>
          <a:sy n="67" d="100"/>
        </p:scale>
        <p:origin x="1314" y="72"/>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1243"/>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19413" cy="493713"/>
          </a:xfrm>
          <a:prstGeom prst="rect">
            <a:avLst/>
          </a:prstGeom>
          <a:noFill/>
          <a:ln w="9525">
            <a:noFill/>
            <a:miter lim="800000"/>
            <a:headEnd/>
            <a:tailEnd/>
          </a:ln>
        </p:spPr>
        <p:txBody>
          <a:bodyPr vert="horz" wrap="square" lIns="91425" tIns="45712" rIns="91425" bIns="45712" numCol="1" anchor="t" anchorCtr="0" compatLnSpc="1">
            <a:prstTxWarp prst="textNoShape">
              <a:avLst/>
            </a:prstTxWarp>
          </a:bodyPr>
          <a:lstStyle>
            <a:lvl1pPr defTabSz="915059">
              <a:defRPr sz="1200"/>
            </a:lvl1pPr>
          </a:lstStyle>
          <a:p>
            <a:pPr>
              <a:defRPr/>
            </a:pPr>
            <a:endParaRPr lang="en-US" altLang="ja-JP"/>
          </a:p>
        </p:txBody>
      </p:sp>
      <p:sp>
        <p:nvSpPr>
          <p:cNvPr id="39939"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p:spPr>
        <p:txBody>
          <a:bodyPr vert="horz" wrap="square" lIns="91425" tIns="45712" rIns="91425" bIns="45712" numCol="1" anchor="t" anchorCtr="0" compatLnSpc="1">
            <a:prstTxWarp prst="textNoShape">
              <a:avLst/>
            </a:prstTxWarp>
          </a:bodyPr>
          <a:lstStyle>
            <a:lvl1pPr algn="r" defTabSz="915059">
              <a:defRPr sz="1200"/>
            </a:lvl1pPr>
          </a:lstStyle>
          <a:p>
            <a:pPr>
              <a:defRPr/>
            </a:pPr>
            <a:fld id="{868D91C0-DD4B-45AC-A83A-66ED1E7C2598}" type="datetimeFigureOut">
              <a:rPr lang="ja-JP" altLang="en-US"/>
              <a:pPr>
                <a:defRPr/>
              </a:pPr>
              <a:t>2025/8/1</a:t>
            </a:fld>
            <a:endParaRPr lang="en-US" altLang="ja-JP"/>
          </a:p>
        </p:txBody>
      </p:sp>
      <p:sp>
        <p:nvSpPr>
          <p:cNvPr id="39940"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p:spPr>
        <p:txBody>
          <a:bodyPr vert="horz" wrap="square" lIns="91425" tIns="45712" rIns="91425" bIns="45712" numCol="1" anchor="b" anchorCtr="0" compatLnSpc="1">
            <a:prstTxWarp prst="textNoShape">
              <a:avLst/>
            </a:prstTxWarp>
          </a:bodyPr>
          <a:lstStyle>
            <a:lvl1pPr defTabSz="915059">
              <a:defRPr sz="1200"/>
            </a:lvl1pPr>
          </a:lstStyle>
          <a:p>
            <a:pPr>
              <a:defRPr/>
            </a:pPr>
            <a:endParaRPr lang="en-US" altLang="ja-JP"/>
          </a:p>
        </p:txBody>
      </p:sp>
      <p:sp>
        <p:nvSpPr>
          <p:cNvPr id="39941"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p:spPr>
        <p:txBody>
          <a:bodyPr vert="horz" wrap="square" lIns="91425" tIns="45712" rIns="91425" bIns="45712" numCol="1" anchor="b" anchorCtr="0" compatLnSpc="1">
            <a:prstTxWarp prst="textNoShape">
              <a:avLst/>
            </a:prstTxWarp>
          </a:bodyPr>
          <a:lstStyle>
            <a:lvl1pPr algn="r" defTabSz="915059">
              <a:defRPr sz="1200"/>
            </a:lvl1pPr>
          </a:lstStyle>
          <a:p>
            <a:pPr>
              <a:defRPr/>
            </a:pPr>
            <a:fld id="{E620B8AE-D95A-4B2B-8AFA-A12492BE3233}" type="slidenum">
              <a:rPr lang="ja-JP" altLang="en-US"/>
              <a:pPr>
                <a:defRPr/>
              </a:pPr>
              <a:t>‹#›</a:t>
            </a:fld>
            <a:endParaRPr lang="en-US" altLang="ja-JP"/>
          </a:p>
        </p:txBody>
      </p:sp>
    </p:spTree>
    <p:extLst>
      <p:ext uri="{BB962C8B-B14F-4D97-AF65-F5344CB8AC3E}">
        <p14:creationId xmlns:p14="http://schemas.microsoft.com/office/powerpoint/2010/main" val="33019623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0" y="0"/>
            <a:ext cx="2919413" cy="493713"/>
          </a:xfrm>
          <a:prstGeom prst="rect">
            <a:avLst/>
          </a:prstGeom>
          <a:noFill/>
          <a:ln w="9525">
            <a:noFill/>
            <a:miter lim="800000"/>
            <a:headEnd/>
            <a:tailEnd/>
          </a:ln>
        </p:spPr>
        <p:txBody>
          <a:bodyPr vert="horz" wrap="square" lIns="91389" tIns="45694" rIns="91389" bIns="45694" numCol="1" anchor="t" anchorCtr="0" compatLnSpc="1">
            <a:prstTxWarp prst="textNoShape">
              <a:avLst/>
            </a:prstTxWarp>
          </a:bodyPr>
          <a:lstStyle>
            <a:lvl1pPr defTabSz="915059">
              <a:defRPr sz="1200">
                <a:latin typeface="Calibri" pitchFamily="34" charset="0"/>
              </a:defRPr>
            </a:lvl1pPr>
          </a:lstStyle>
          <a:p>
            <a:pPr>
              <a:defRPr/>
            </a:pPr>
            <a:endParaRPr lang="ja-JP" altLang="en-US"/>
          </a:p>
        </p:txBody>
      </p:sp>
      <p:sp>
        <p:nvSpPr>
          <p:cNvPr id="3" name="日付プレースホルダ 2"/>
          <p:cNvSpPr>
            <a:spLocks noGrp="1"/>
          </p:cNvSpPr>
          <p:nvPr>
            <p:ph type="dt" idx="1"/>
          </p:nvPr>
        </p:nvSpPr>
        <p:spPr bwMode="auto">
          <a:xfrm>
            <a:off x="3814763" y="0"/>
            <a:ext cx="2919412" cy="493713"/>
          </a:xfrm>
          <a:prstGeom prst="rect">
            <a:avLst/>
          </a:prstGeom>
          <a:noFill/>
          <a:ln w="9525">
            <a:noFill/>
            <a:miter lim="800000"/>
            <a:headEnd/>
            <a:tailEnd/>
          </a:ln>
        </p:spPr>
        <p:txBody>
          <a:bodyPr vert="horz" wrap="square" lIns="91389" tIns="45694" rIns="91389" bIns="45694" numCol="1" anchor="t" anchorCtr="0" compatLnSpc="1">
            <a:prstTxWarp prst="textNoShape">
              <a:avLst/>
            </a:prstTxWarp>
          </a:bodyPr>
          <a:lstStyle>
            <a:lvl1pPr algn="r" defTabSz="915059">
              <a:defRPr sz="1200">
                <a:latin typeface="Calibri" pitchFamily="34" charset="0"/>
              </a:defRPr>
            </a:lvl1pPr>
          </a:lstStyle>
          <a:p>
            <a:pPr>
              <a:defRPr/>
            </a:pPr>
            <a:fld id="{E1A1F4AD-0730-4755-A8A4-F8D4574B4AA6}" type="datetimeFigureOut">
              <a:rPr lang="ja-JP" altLang="en-US"/>
              <a:pPr>
                <a:defRPr/>
              </a:pPr>
              <a:t>2025/8/1</a:t>
            </a:fld>
            <a:endParaRPr lang="en-US" altLang="ja-JP"/>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87519" tIns="43759" rIns="87519" bIns="43759" rtlCol="0" anchor="ctr"/>
          <a:lstStyle/>
          <a:p>
            <a:pPr lvl="0"/>
            <a:endParaRPr lang="ja-JP" altLang="en-US" noProof="0"/>
          </a:p>
        </p:txBody>
      </p:sp>
      <p:sp>
        <p:nvSpPr>
          <p:cNvPr id="5" name="ノート プレースホルダ 4"/>
          <p:cNvSpPr>
            <a:spLocks noGrp="1"/>
          </p:cNvSpPr>
          <p:nvPr>
            <p:ph type="body" sz="quarter" idx="3"/>
          </p:nvPr>
        </p:nvSpPr>
        <p:spPr bwMode="auto">
          <a:xfrm>
            <a:off x="673100" y="4686300"/>
            <a:ext cx="5389563" cy="4440238"/>
          </a:xfrm>
          <a:prstGeom prst="rect">
            <a:avLst/>
          </a:prstGeom>
          <a:noFill/>
          <a:ln w="9525">
            <a:noFill/>
            <a:miter lim="800000"/>
            <a:headEnd/>
            <a:tailEnd/>
          </a:ln>
        </p:spPr>
        <p:txBody>
          <a:bodyPr vert="horz" wrap="square" lIns="91389" tIns="45694" rIns="91389" bIns="4569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bwMode="auto">
          <a:xfrm>
            <a:off x="0" y="9371013"/>
            <a:ext cx="2919413" cy="493712"/>
          </a:xfrm>
          <a:prstGeom prst="rect">
            <a:avLst/>
          </a:prstGeom>
          <a:noFill/>
          <a:ln w="9525">
            <a:noFill/>
            <a:miter lim="800000"/>
            <a:headEnd/>
            <a:tailEnd/>
          </a:ln>
        </p:spPr>
        <p:txBody>
          <a:bodyPr vert="horz" wrap="square" lIns="91389" tIns="45694" rIns="91389" bIns="45694" numCol="1" anchor="b" anchorCtr="0" compatLnSpc="1">
            <a:prstTxWarp prst="textNoShape">
              <a:avLst/>
            </a:prstTxWarp>
          </a:bodyPr>
          <a:lstStyle>
            <a:lvl1pPr defTabSz="915059">
              <a:defRPr sz="1200">
                <a:latin typeface="Calibri" pitchFamily="34" charset="0"/>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14763" y="9371013"/>
            <a:ext cx="2919412" cy="493712"/>
          </a:xfrm>
          <a:prstGeom prst="rect">
            <a:avLst/>
          </a:prstGeom>
          <a:noFill/>
          <a:ln w="9525">
            <a:noFill/>
            <a:miter lim="800000"/>
            <a:headEnd/>
            <a:tailEnd/>
          </a:ln>
        </p:spPr>
        <p:txBody>
          <a:bodyPr vert="horz" wrap="square" lIns="91389" tIns="45694" rIns="91389" bIns="45694" numCol="1" anchor="b" anchorCtr="0" compatLnSpc="1">
            <a:prstTxWarp prst="textNoShape">
              <a:avLst/>
            </a:prstTxWarp>
          </a:bodyPr>
          <a:lstStyle>
            <a:lvl1pPr algn="r" defTabSz="915059">
              <a:defRPr sz="1200">
                <a:latin typeface="Calibri" pitchFamily="34" charset="0"/>
              </a:defRPr>
            </a:lvl1pPr>
          </a:lstStyle>
          <a:p>
            <a:pPr>
              <a:defRPr/>
            </a:pPr>
            <a:fld id="{E9414E01-CC12-41B9-8AED-6FC8619148BA}" type="slidenum">
              <a:rPr lang="ja-JP" altLang="en-US"/>
              <a:pPr>
                <a:defRPr/>
              </a:pPr>
              <a:t>‹#›</a:t>
            </a:fld>
            <a:endParaRPr lang="en-US" altLang="ja-JP"/>
          </a:p>
        </p:txBody>
      </p:sp>
    </p:spTree>
    <p:extLst>
      <p:ext uri="{BB962C8B-B14F-4D97-AF65-F5344CB8AC3E}">
        <p14:creationId xmlns:p14="http://schemas.microsoft.com/office/powerpoint/2010/main" val="34032689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2964FA49-CDFC-4ACC-8D85-8859C91CBCBC}" type="datetime1">
              <a:rPr lang="ja-JP" altLang="en-US" smtClean="0"/>
              <a:t>2025/8/1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B8A460B-687B-4A42-825B-502C849A9580}"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36575" y="274639"/>
            <a:ext cx="7078663"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3EB72AA-0C13-4DB2-8892-81C89A03FEA8}" type="datetime1">
              <a:rPr lang="ja-JP" altLang="en-US" smtClean="0"/>
              <a:t>2025/8/1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7CE85C6-A613-471C-98A9-3EE112905946}"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4" name="正方形/長方形 6"/>
          <p:cNvSpPr/>
          <p:nvPr userDrawn="1"/>
        </p:nvSpPr>
        <p:spPr>
          <a:xfrm>
            <a:off x="0" y="0"/>
            <a:ext cx="9906000" cy="1125538"/>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grpSp>
        <p:nvGrpSpPr>
          <p:cNvPr id="5" name="グループ化 7"/>
          <p:cNvGrpSpPr>
            <a:grpSpLocks/>
          </p:cNvGrpSpPr>
          <p:nvPr userDrawn="1"/>
        </p:nvGrpSpPr>
        <p:grpSpPr bwMode="auto">
          <a:xfrm>
            <a:off x="6711950" y="-12700"/>
            <a:ext cx="1658938" cy="1425575"/>
            <a:chOff x="6711447" y="-12368"/>
            <a:chExt cx="1659837" cy="1425144"/>
          </a:xfrm>
        </p:grpSpPr>
        <p:cxnSp>
          <p:nvCxnSpPr>
            <p:cNvPr id="6" name="直線コネクタ 8"/>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9"/>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10"/>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直線コネクタ 12"/>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1" name="Picture 2" descr="C:\Users\y-ito\Documents\テンプレ集\j-union素材\junion株式会社_社名データ＆ロゴ_2009最終\junion_2cm（透過対応）.png"/>
          <p:cNvPicPr>
            <a:picLocks noChangeAspect="1" noChangeArrowheads="1"/>
          </p:cNvPicPr>
          <p:nvPr userDrawn="1"/>
        </p:nvPicPr>
        <p:blipFill>
          <a:blip r:embed="rId2" cstate="print"/>
          <a:srcRect/>
          <a:stretch>
            <a:fillRect/>
          </a:stretch>
        </p:blipFill>
        <p:spPr bwMode="auto">
          <a:xfrm>
            <a:off x="8193360" y="100584"/>
            <a:ext cx="1448222" cy="650472"/>
          </a:xfrm>
          <a:prstGeom prst="rect">
            <a:avLst/>
          </a:prstGeom>
          <a:noFill/>
          <a:effectLst>
            <a:reflection blurRad="6350" stA="52000" endA="300" endPos="35000" dir="5400000" sy="-100000" algn="bl" rotWithShape="0"/>
          </a:effectLst>
        </p:spPr>
      </p:pic>
      <p:sp>
        <p:nvSpPr>
          <p:cNvPr id="12" name="正方形/長方形 14"/>
          <p:cNvSpPr/>
          <p:nvPr userDrawn="1"/>
        </p:nvSpPr>
        <p:spPr>
          <a:xfrm>
            <a:off x="0" y="6811963"/>
            <a:ext cx="9906000" cy="46037"/>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13" name="日付プレースホルダ 3"/>
          <p:cNvSpPr>
            <a:spLocks noGrp="1"/>
          </p:cNvSpPr>
          <p:nvPr>
            <p:ph type="dt" sz="half" idx="10"/>
          </p:nvPr>
        </p:nvSpPr>
        <p:spPr/>
        <p:txBody>
          <a:bodyPr/>
          <a:lstStyle>
            <a:lvl1pPr>
              <a:defRPr smtClean="0"/>
            </a:lvl1pPr>
          </a:lstStyle>
          <a:p>
            <a:pPr>
              <a:defRPr/>
            </a:pPr>
            <a:fld id="{98B7CC53-93D9-453D-AE4E-63D0B9E3276D}" type="datetime1">
              <a:rPr lang="ja-JP" altLang="en-US" smtClean="0"/>
              <a:t>2025/8/1</a:t>
            </a:fld>
            <a:endParaRPr lang="ja-JP" altLang="en-US"/>
          </a:p>
        </p:txBody>
      </p:sp>
      <p:sp>
        <p:nvSpPr>
          <p:cNvPr id="1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5" name="スライド番号プレースホルダ 5"/>
          <p:cNvSpPr>
            <a:spLocks noGrp="1"/>
          </p:cNvSpPr>
          <p:nvPr>
            <p:ph type="sldNum" sz="quarter" idx="12"/>
          </p:nvPr>
        </p:nvSpPr>
        <p:spPr/>
        <p:txBody>
          <a:bodyPr/>
          <a:lstStyle>
            <a:lvl1pPr>
              <a:defRPr/>
            </a:lvl1pPr>
          </a:lstStyle>
          <a:p>
            <a:pPr>
              <a:defRPr/>
            </a:pPr>
            <a:fld id="{7407C7B8-38C9-43AA-BCC2-1418CF661F15}"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714EDFFD-AFF8-48B9-98C5-8855A1EF68F3}" type="datetime1">
              <a:rPr lang="ja-JP" altLang="en-US" smtClean="0"/>
              <a:t>2025/8/1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3099D0F-BF15-4A29-9533-E8EC923DDFF2}"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BAEBC716-202D-4F17-BE49-021DA9B8CC63}" type="datetime1">
              <a:rPr lang="ja-JP" altLang="en-US" smtClean="0"/>
              <a:t>2025/8/1</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6F6C0D67-7E06-4D20-B1B3-9F0ADE8A6CB3}"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正方形/長方形 5"/>
          <p:cNvSpPr/>
          <p:nvPr userDrawn="1"/>
        </p:nvSpPr>
        <p:spPr>
          <a:xfrm>
            <a:off x="0" y="0"/>
            <a:ext cx="9906000" cy="1125538"/>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grpSp>
        <p:nvGrpSpPr>
          <p:cNvPr id="4" name="グループ化 6"/>
          <p:cNvGrpSpPr>
            <a:grpSpLocks/>
          </p:cNvGrpSpPr>
          <p:nvPr userDrawn="1"/>
        </p:nvGrpSpPr>
        <p:grpSpPr bwMode="auto">
          <a:xfrm>
            <a:off x="6711950" y="-12700"/>
            <a:ext cx="1658938" cy="1425575"/>
            <a:chOff x="6711447" y="-12368"/>
            <a:chExt cx="1659837" cy="1425144"/>
          </a:xfrm>
        </p:grpSpPr>
        <p:cxnSp>
          <p:nvCxnSpPr>
            <p:cNvPr id="5" name="直線コネクタ 7"/>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 name="直線コネクタ 8"/>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9"/>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10"/>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0" name="Picture 2" descr="C:\Users\y-ito\Documents\テンプレ集\j-union素材\junion株式会社_社名データ＆ロゴ_2009最終\junion_2cm（透過対応）.png"/>
          <p:cNvPicPr>
            <a:picLocks noChangeAspect="1" noChangeArrowheads="1"/>
          </p:cNvPicPr>
          <p:nvPr userDrawn="1"/>
        </p:nvPicPr>
        <p:blipFill>
          <a:blip r:embed="rId2" cstate="print"/>
          <a:srcRect/>
          <a:stretch>
            <a:fillRect/>
          </a:stretch>
        </p:blipFill>
        <p:spPr bwMode="auto">
          <a:xfrm>
            <a:off x="8193360" y="100584"/>
            <a:ext cx="1448222" cy="650472"/>
          </a:xfrm>
          <a:prstGeom prst="rect">
            <a:avLst/>
          </a:prstGeom>
          <a:noFill/>
          <a:effectLst>
            <a:reflection blurRad="6350" stA="52000" endA="300" endPos="35000" dir="5400000" sy="-100000" algn="bl" rotWithShape="0"/>
          </a:effectLst>
        </p:spPr>
      </p:pic>
      <p:sp>
        <p:nvSpPr>
          <p:cNvPr id="11" name="正方形/長方形 13"/>
          <p:cNvSpPr/>
          <p:nvPr userDrawn="1"/>
        </p:nvSpPr>
        <p:spPr>
          <a:xfrm>
            <a:off x="0" y="6811963"/>
            <a:ext cx="9906000" cy="46037"/>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sp>
        <p:nvSpPr>
          <p:cNvPr id="2" name="タイトル 1"/>
          <p:cNvSpPr>
            <a:spLocks noGrp="1"/>
          </p:cNvSpPr>
          <p:nvPr>
            <p:ph type="title"/>
          </p:nvPr>
        </p:nvSpPr>
        <p:spPr>
          <a:xfrm>
            <a:off x="128464" y="274638"/>
            <a:ext cx="8915400" cy="850106"/>
          </a:xfrm>
        </p:spPr>
        <p:txBody>
          <a:bodyPr/>
          <a:lstStyle>
            <a:lvl1pPr algn="l">
              <a:defRPr>
                <a:solidFill>
                  <a:schemeClr val="bg1"/>
                </a:solidFill>
              </a:defRPr>
            </a:lvl1pPr>
          </a:lstStyle>
          <a:p>
            <a:r>
              <a:rPr lang="ja-JP" altLang="en-US"/>
              <a:t>マスタ タイトルの書式設定</a:t>
            </a:r>
          </a:p>
        </p:txBody>
      </p:sp>
      <p:sp>
        <p:nvSpPr>
          <p:cNvPr id="12" name="日付プレースホルダ 2"/>
          <p:cNvSpPr>
            <a:spLocks noGrp="1"/>
          </p:cNvSpPr>
          <p:nvPr>
            <p:ph type="dt" sz="half" idx="10"/>
          </p:nvPr>
        </p:nvSpPr>
        <p:spPr/>
        <p:txBody>
          <a:bodyPr/>
          <a:lstStyle>
            <a:lvl1pPr>
              <a:defRPr smtClean="0"/>
            </a:lvl1pPr>
          </a:lstStyle>
          <a:p>
            <a:pPr>
              <a:defRPr/>
            </a:pPr>
            <a:fld id="{B2E1FB34-725A-40AA-9AF3-D8B1DA8CDF10}" type="datetime1">
              <a:rPr lang="ja-JP" altLang="en-US" smtClean="0"/>
              <a:t>2025/8/1</a:t>
            </a:fld>
            <a:endParaRPr lang="ja-JP" altLang="en-US"/>
          </a:p>
        </p:txBody>
      </p:sp>
      <p:sp>
        <p:nvSpPr>
          <p:cNvPr id="13" name="フッター プレースホルダ 3"/>
          <p:cNvSpPr>
            <a:spLocks noGrp="1"/>
          </p:cNvSpPr>
          <p:nvPr>
            <p:ph type="ftr" sz="quarter" idx="11"/>
          </p:nvPr>
        </p:nvSpPr>
        <p:spPr/>
        <p:txBody>
          <a:bodyPr/>
          <a:lstStyle>
            <a:lvl1pPr>
              <a:defRPr/>
            </a:lvl1pPr>
          </a:lstStyle>
          <a:p>
            <a:pPr>
              <a:defRPr/>
            </a:pPr>
            <a:endParaRPr lang="ja-JP" altLang="en-US"/>
          </a:p>
        </p:txBody>
      </p:sp>
      <p:sp>
        <p:nvSpPr>
          <p:cNvPr id="14" name="スライド番号プレースホルダ 4"/>
          <p:cNvSpPr>
            <a:spLocks noGrp="1"/>
          </p:cNvSpPr>
          <p:nvPr>
            <p:ph type="sldNum" sz="quarter" idx="12"/>
          </p:nvPr>
        </p:nvSpPr>
        <p:spPr/>
        <p:txBody>
          <a:bodyPr/>
          <a:lstStyle>
            <a:lvl1pPr>
              <a:defRPr/>
            </a:lvl1pPr>
          </a:lstStyle>
          <a:p>
            <a:pPr>
              <a:defRPr/>
            </a:pPr>
            <a:fld id="{D02787C0-E593-43A7-BF19-14552DBACA0E}"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AF7AA8D0-88B3-49A8-A288-4EA8862EDD7D}" type="datetime1">
              <a:rPr lang="ja-JP" altLang="en-US" smtClean="0"/>
              <a:t>2025/8/1</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83868B6B-8CDE-449C-8B3E-C753AC6BBA70}"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0C933EC4-011A-4918-B4AD-C95D122D17C3}" type="datetime1">
              <a:rPr lang="ja-JP" altLang="en-US" smtClean="0"/>
              <a:t>2025/8/1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842D3483-41F7-414A-B8A1-85DB8458921C}"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D223F4D-484B-4467-90A1-D2E6BAB7CD9A}" type="datetime1">
              <a:rPr lang="ja-JP" altLang="en-US" smtClean="0"/>
              <a:t>2025/8/1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108B34AD-FA0C-468C-8DCC-7CF6F2A5D5EE}"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CA188622-09EE-4F8D-BEA4-B721E6E4811E}" type="datetime1">
              <a:rPr lang="ja-JP" altLang="en-US" smtClean="0"/>
              <a:t>2025/8/1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E7E39F4-B99F-4960-B5AF-12EB848BF3CB}"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6CF5C705-A38E-427F-A92D-7A122C759336}" type="datetime1">
              <a:rPr lang="ja-JP" altLang="en-US" smtClean="0"/>
              <a:t>2025/8/1</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52B7DE7D-54F8-4BB1-8C4E-46C12DAEC1A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57" r:id="rId3"/>
    <p:sldLayoutId id="2147483656" r:id="rId4"/>
    <p:sldLayoutId id="2147483660" r:id="rId5"/>
    <p:sldLayoutId id="2147483655" r:id="rId6"/>
    <p:sldLayoutId id="2147483654" r:id="rId7"/>
    <p:sldLayoutId id="2147483653" r:id="rId8"/>
    <p:sldLayoutId id="2147483652" r:id="rId9"/>
    <p:sldLayoutId id="2147483651" r:id="rId10"/>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88AB78-A353-9235-35E7-D76D700B2750}"/>
            </a:ext>
          </a:extLst>
        </p:cNvPr>
        <p:cNvGrpSpPr/>
        <p:nvPr/>
      </p:nvGrpSpPr>
      <p:grpSpPr>
        <a:xfrm>
          <a:off x="0" y="0"/>
          <a:ext cx="0" cy="0"/>
          <a:chOff x="0" y="0"/>
          <a:chExt cx="0" cy="0"/>
        </a:xfrm>
      </p:grpSpPr>
      <p:sp>
        <p:nvSpPr>
          <p:cNvPr id="5" name="AutoShape 12" descr="「無人島」の画像検索結果">
            <a:extLst>
              <a:ext uri="{FF2B5EF4-FFF2-40B4-BE49-F238E27FC236}">
                <a16:creationId xmlns:a16="http://schemas.microsoft.com/office/drawing/2014/main" id="{959454DA-E30C-0651-D410-46BA8976AF03}"/>
              </a:ext>
            </a:extLst>
          </p:cNvPr>
          <p:cNvSpPr>
            <a:spLocks noChangeAspect="1" noChangeArrowheads="1"/>
          </p:cNvSpPr>
          <p:nvPr/>
        </p:nvSpPr>
        <p:spPr bwMode="auto">
          <a:xfrm>
            <a:off x="612775" y="863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6" name="AutoShape 14" descr="「無人島」の画像検索結果">
            <a:extLst>
              <a:ext uri="{FF2B5EF4-FFF2-40B4-BE49-F238E27FC236}">
                <a16:creationId xmlns:a16="http://schemas.microsoft.com/office/drawing/2014/main" id="{0ADC62A0-873C-83B9-431F-32C0D3EE06F6}"/>
              </a:ext>
            </a:extLst>
          </p:cNvPr>
          <p:cNvSpPr>
            <a:spLocks noChangeAspect="1" noChangeArrowheads="1"/>
          </p:cNvSpPr>
          <p:nvPr/>
        </p:nvSpPr>
        <p:spPr bwMode="auto">
          <a:xfrm>
            <a:off x="727075" y="977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7" name="AutoShape 18" descr="「もつ鍋」の画像検索結果">
            <a:extLst>
              <a:ext uri="{FF2B5EF4-FFF2-40B4-BE49-F238E27FC236}">
                <a16:creationId xmlns:a16="http://schemas.microsoft.com/office/drawing/2014/main" id="{7C98E7B2-969C-C38C-3B47-7E2CDEF834EA}"/>
              </a:ext>
            </a:extLst>
          </p:cNvPr>
          <p:cNvSpPr>
            <a:spLocks noChangeAspect="1" noChangeArrowheads="1"/>
          </p:cNvSpPr>
          <p:nvPr/>
        </p:nvSpPr>
        <p:spPr bwMode="auto">
          <a:xfrm>
            <a:off x="841375" y="1092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8" name="AutoShape 2" descr="「サーフィン」の画像検索結果">
            <a:extLst>
              <a:ext uri="{FF2B5EF4-FFF2-40B4-BE49-F238E27FC236}">
                <a16:creationId xmlns:a16="http://schemas.microsoft.com/office/drawing/2014/main" id="{EF7EA35E-895C-3720-DE6D-6CD2726285F5}"/>
              </a:ext>
            </a:extLst>
          </p:cNvPr>
          <p:cNvSpPr>
            <a:spLocks noChangeAspect="1" noChangeArrowheads="1"/>
          </p:cNvSpPr>
          <p:nvPr/>
        </p:nvSpPr>
        <p:spPr bwMode="auto">
          <a:xfrm>
            <a:off x="955675" y="1206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9" name="AutoShape 4" descr="「サーフィン」の画像検索結果">
            <a:extLst>
              <a:ext uri="{FF2B5EF4-FFF2-40B4-BE49-F238E27FC236}">
                <a16:creationId xmlns:a16="http://schemas.microsoft.com/office/drawing/2014/main" id="{C928A704-098C-FC0F-DA08-844318F53D32}"/>
              </a:ext>
            </a:extLst>
          </p:cNvPr>
          <p:cNvSpPr>
            <a:spLocks noChangeAspect="1" noChangeArrowheads="1"/>
          </p:cNvSpPr>
          <p:nvPr/>
        </p:nvSpPr>
        <p:spPr bwMode="auto">
          <a:xfrm>
            <a:off x="1069975" y="1320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2" name="タイトル 1">
            <a:extLst>
              <a:ext uri="{FF2B5EF4-FFF2-40B4-BE49-F238E27FC236}">
                <a16:creationId xmlns:a16="http://schemas.microsoft.com/office/drawing/2014/main" id="{A6ADC162-6C02-FEC2-D50E-51F92F8F95C3}"/>
              </a:ext>
            </a:extLst>
          </p:cNvPr>
          <p:cNvSpPr txBox="1">
            <a:spLocks/>
          </p:cNvSpPr>
          <p:nvPr/>
        </p:nvSpPr>
        <p:spPr bwMode="auto">
          <a:xfrm>
            <a:off x="-15552" y="-27384"/>
            <a:ext cx="8640960" cy="12391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kern="1200">
                <a:solidFill>
                  <a:schemeClr val="bg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3600" dirty="0">
                <a:solidFill>
                  <a:prstClr val="white"/>
                </a:solidFill>
                <a:latin typeface="HG丸ｺﾞｼｯｸM-PRO" panose="020F0600000000000000" pitchFamily="50" charset="-128"/>
                <a:ea typeface="HG丸ｺﾞｼｯｸM-PRO" panose="020F0600000000000000" pitchFamily="50" charset="-128"/>
              </a:rPr>
              <a:t>2035</a:t>
            </a:r>
            <a:r>
              <a:rPr lang="ja-JP" altLang="en-US" sz="3600" dirty="0">
                <a:solidFill>
                  <a:prstClr val="white"/>
                </a:solidFill>
                <a:latin typeface="HG丸ｺﾞｼｯｸM-PRO" panose="020F0600000000000000" pitchFamily="50" charset="-128"/>
                <a:ea typeface="HG丸ｺﾞｼｯｸM-PRO" panose="020F0600000000000000" pitchFamily="50" charset="-128"/>
              </a:rPr>
              <a:t>年ありたい組合（職場つくり）を実現するため</a:t>
            </a:r>
            <a:r>
              <a:rPr lang="ja-JP" altLang="en-US" sz="3600">
                <a:solidFill>
                  <a:prstClr val="white"/>
                </a:solidFill>
                <a:latin typeface="HG丸ｺﾞｼｯｸM-PRO" panose="020F0600000000000000" pitchFamily="50" charset="-128"/>
                <a:ea typeface="HG丸ｺﾞｼｯｸM-PRO" panose="020F0600000000000000" pitchFamily="50" charset="-128"/>
              </a:rPr>
              <a:t>に　</a:t>
            </a:r>
            <a:r>
              <a:rPr lang="en-US" altLang="ja-JP" sz="3600">
                <a:solidFill>
                  <a:srgbClr val="FF0000"/>
                </a:solidFill>
                <a:latin typeface="HG丸ｺﾞｼｯｸM-PRO" panose="020F0600000000000000" pitchFamily="50" charset="-128"/>
                <a:ea typeface="HG丸ｺﾞｼｯｸM-PRO" panose="020F0600000000000000" pitchFamily="50" charset="-128"/>
              </a:rPr>
              <a:t>【</a:t>
            </a:r>
            <a:r>
              <a:rPr lang="ja-JP" altLang="en-US" sz="3600">
                <a:solidFill>
                  <a:srgbClr val="FF0000"/>
                </a:solidFill>
                <a:latin typeface="HG丸ｺﾞｼｯｸM-PRO" panose="020F0600000000000000" pitchFamily="50" charset="-128"/>
                <a:ea typeface="HG丸ｺﾞｼｯｸM-PRO" panose="020F0600000000000000" pitchFamily="50" charset="-128"/>
              </a:rPr>
              <a:t>白井 光</a:t>
            </a:r>
            <a:r>
              <a:rPr lang="en-US" altLang="ja-JP" sz="3600">
                <a:solidFill>
                  <a:srgbClr val="FF0000"/>
                </a:solidFill>
                <a:latin typeface="HG丸ｺﾞｼｯｸM-PRO" panose="020F0600000000000000" pitchFamily="50" charset="-128"/>
                <a:ea typeface="HG丸ｺﾞｼｯｸM-PRO" panose="020F0600000000000000" pitchFamily="50" charset="-128"/>
              </a:rPr>
              <a:t>】</a:t>
            </a:r>
            <a:endParaRPr kumimoji="1" lang="ja-JP" altLang="en-US" sz="3600" b="0"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j-cs"/>
            </a:endParaRPr>
          </a:p>
        </p:txBody>
      </p:sp>
      <p:sp>
        <p:nvSpPr>
          <p:cNvPr id="16" name="正方形/長方形 15">
            <a:extLst>
              <a:ext uri="{FF2B5EF4-FFF2-40B4-BE49-F238E27FC236}">
                <a16:creationId xmlns:a16="http://schemas.microsoft.com/office/drawing/2014/main" id="{1E4A5985-01B2-4C84-3810-CC16967A64DF}"/>
              </a:ext>
            </a:extLst>
          </p:cNvPr>
          <p:cNvSpPr/>
          <p:nvPr/>
        </p:nvSpPr>
        <p:spPr>
          <a:xfrm>
            <a:off x="72008" y="1320800"/>
            <a:ext cx="9833992" cy="54656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cxnSp>
        <p:nvCxnSpPr>
          <p:cNvPr id="17" name="直線コネクタ 16">
            <a:extLst>
              <a:ext uri="{FF2B5EF4-FFF2-40B4-BE49-F238E27FC236}">
                <a16:creationId xmlns:a16="http://schemas.microsoft.com/office/drawing/2014/main" id="{D5BE628F-C303-1DB5-37F0-380642410A15}"/>
              </a:ext>
            </a:extLst>
          </p:cNvPr>
          <p:cNvCxnSpPr>
            <a:cxnSpLocks/>
            <a:stCxn id="16" idx="0"/>
            <a:endCxn id="16" idx="2"/>
          </p:cNvCxnSpPr>
          <p:nvPr/>
        </p:nvCxnSpPr>
        <p:spPr>
          <a:xfrm>
            <a:off x="4989004" y="1320800"/>
            <a:ext cx="0" cy="54656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F0CB2597-93D8-D1CA-2BE6-A8FF8FE55D65}"/>
              </a:ext>
            </a:extLst>
          </p:cNvPr>
          <p:cNvCxnSpPr>
            <a:cxnSpLocks/>
            <a:stCxn id="16" idx="1"/>
            <a:endCxn id="16" idx="3"/>
          </p:cNvCxnSpPr>
          <p:nvPr/>
        </p:nvCxnSpPr>
        <p:spPr>
          <a:xfrm>
            <a:off x="72008" y="4053644"/>
            <a:ext cx="9833992"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EB494035-2857-89EB-CC06-DB9DD811598E}"/>
              </a:ext>
            </a:extLst>
          </p:cNvPr>
          <p:cNvSpPr txBox="1"/>
          <p:nvPr/>
        </p:nvSpPr>
        <p:spPr>
          <a:xfrm>
            <a:off x="5061012" y="1268760"/>
            <a:ext cx="2628292" cy="30777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・なぜ行うか。その理由</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5" name="テキスト ボックス 24">
            <a:extLst>
              <a:ext uri="{FF2B5EF4-FFF2-40B4-BE49-F238E27FC236}">
                <a16:creationId xmlns:a16="http://schemas.microsoft.com/office/drawing/2014/main" id="{C68E6BA0-BB6A-5476-948B-33449D8BABD5}"/>
              </a:ext>
            </a:extLst>
          </p:cNvPr>
          <p:cNvSpPr txBox="1"/>
          <p:nvPr/>
        </p:nvSpPr>
        <p:spPr>
          <a:xfrm>
            <a:off x="5058986" y="4005064"/>
            <a:ext cx="3062366" cy="30777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・何を行うか（行っているか）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6" name="テキスト ボックス 25">
            <a:extLst>
              <a:ext uri="{FF2B5EF4-FFF2-40B4-BE49-F238E27FC236}">
                <a16:creationId xmlns:a16="http://schemas.microsoft.com/office/drawing/2014/main" id="{1CB66292-5746-FCC3-959E-884C51030E15}"/>
              </a:ext>
            </a:extLst>
          </p:cNvPr>
          <p:cNvSpPr txBox="1"/>
          <p:nvPr/>
        </p:nvSpPr>
        <p:spPr>
          <a:xfrm>
            <a:off x="128464" y="4057327"/>
            <a:ext cx="3744416" cy="30777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・どのように進めたか（進めている）？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7" name="テキスト ボックス 26">
            <a:extLst>
              <a:ext uri="{FF2B5EF4-FFF2-40B4-BE49-F238E27FC236}">
                <a16:creationId xmlns:a16="http://schemas.microsoft.com/office/drawing/2014/main" id="{81D34D75-BDEF-2626-E24B-542C039F0263}"/>
              </a:ext>
            </a:extLst>
          </p:cNvPr>
          <p:cNvSpPr txBox="1"/>
          <p:nvPr/>
        </p:nvSpPr>
        <p:spPr>
          <a:xfrm>
            <a:off x="128464" y="1239153"/>
            <a:ext cx="4392488" cy="523220"/>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・行うことでどうなるか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（もしやらなかったらどうなるか）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 name="スライド番号プレースホルダー 1">
            <a:extLst>
              <a:ext uri="{FF2B5EF4-FFF2-40B4-BE49-F238E27FC236}">
                <a16:creationId xmlns:a16="http://schemas.microsoft.com/office/drawing/2014/main" id="{5DFD822C-2B50-AB6C-85C9-EE92A6786C10}"/>
              </a:ext>
            </a:extLst>
          </p:cNvPr>
          <p:cNvSpPr>
            <a:spLocks noGrp="1"/>
          </p:cNvSpPr>
          <p:nvPr>
            <p:ph type="sldNum" sz="quarter" idx="12"/>
          </p:nvPr>
        </p:nvSpPr>
        <p:spPr/>
        <p:txBody>
          <a:bodyPr/>
          <a:lstStyle/>
          <a:p>
            <a:pPr>
              <a:defRPr/>
            </a:pPr>
            <a:fld id="{D02787C0-E593-43A7-BF19-14552DBACA0E}" type="slidenum">
              <a:rPr lang="ja-JP" altLang="en-US" smtClean="0"/>
              <a:pPr>
                <a:defRPr/>
              </a:pPr>
              <a:t>1</a:t>
            </a:fld>
            <a:endParaRPr lang="ja-JP" altLang="en-US"/>
          </a:p>
        </p:txBody>
      </p:sp>
      <p:sp>
        <p:nvSpPr>
          <p:cNvPr id="3" name="テキスト ボックス 2">
            <a:extLst>
              <a:ext uri="{FF2B5EF4-FFF2-40B4-BE49-F238E27FC236}">
                <a16:creationId xmlns:a16="http://schemas.microsoft.com/office/drawing/2014/main" id="{232AFD83-84C4-C3EC-EA79-7615FC12A0B6}"/>
              </a:ext>
            </a:extLst>
          </p:cNvPr>
          <p:cNvSpPr txBox="1"/>
          <p:nvPr/>
        </p:nvSpPr>
        <p:spPr>
          <a:xfrm>
            <a:off x="5158155" y="1692815"/>
            <a:ext cx="4675831" cy="2246769"/>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●多くの労働組合で今深刻なのが「組合役員のなり手不足」</a:t>
            </a:r>
            <a:endParaRPr kumimoji="1"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忙しい、負担が重い、休日も何かしなきゃいけない、日常業務もあるのにムリ、、という理由で敬遠されがち。</a:t>
            </a:r>
            <a:endParaRPr kumimoji="1"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●色んな経験は出来るし、自身のスキルアップになることは明白だが、実際、役員をやりたがらない理由として、「稼働時間の確保が出来ない」との理由がほとんど。</a:t>
            </a:r>
            <a:endParaRPr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●役員改選の時期になると、誰が次やる？誰が辞める？誰に声をかけよう？あの人は以前断られた、、といった重苦しい会議をおこなっているのが実状。</a:t>
            </a:r>
            <a:endParaRPr kumimoji="1" lang="en-US" altLang="ja-JP" sz="1400" dirty="0">
              <a:latin typeface="Meiryo UI" panose="020B0604030504040204" pitchFamily="50" charset="-128"/>
              <a:ea typeface="Meiryo UI" panose="020B0604030504040204" pitchFamily="50" charset="-128"/>
            </a:endParaRPr>
          </a:p>
          <a:p>
            <a:r>
              <a:rPr lang="ja-JP" altLang="en-US" sz="1400" dirty="0">
                <a:solidFill>
                  <a:srgbClr val="FF0000"/>
                </a:solidFill>
                <a:latin typeface="Meiryo UI" panose="020B0604030504040204" pitchFamily="50" charset="-128"/>
                <a:ea typeface="Meiryo UI" panose="020B0604030504040204" pitchFamily="50" charset="-128"/>
              </a:rPr>
              <a:t>★活動を衰退させないことを前提に、役員の負担軽減が急務。</a:t>
            </a:r>
            <a:endParaRPr kumimoji="1" lang="en-US" altLang="ja-JP" sz="1400" dirty="0">
              <a:solidFill>
                <a:srgbClr val="FF0000"/>
              </a:solidFill>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6AEB6854-A2C4-AFD7-D413-2E395BDD7A48}"/>
              </a:ext>
            </a:extLst>
          </p:cNvPr>
          <p:cNvSpPr txBox="1"/>
          <p:nvPr/>
        </p:nvSpPr>
        <p:spPr>
          <a:xfrm>
            <a:off x="5158155" y="4462225"/>
            <a:ext cx="4675831" cy="2031325"/>
          </a:xfrm>
          <a:prstGeom prst="rect">
            <a:avLst/>
          </a:prstGeom>
          <a:noFill/>
        </p:spPr>
        <p:txBody>
          <a:bodyPr wrap="square" rtlCol="0">
            <a:spAutoFit/>
          </a:bodyPr>
          <a:lstStyle/>
          <a:p>
            <a:r>
              <a:rPr kumimoji="1" lang="ja-JP" altLang="en-US" sz="1400">
                <a:solidFill>
                  <a:srgbClr val="FF0000"/>
                </a:solidFill>
                <a:latin typeface="Meiryo UI" panose="020B0604030504040204" pitchFamily="50" charset="-128"/>
                <a:ea typeface="Meiryo UI" panose="020B0604030504040204" pitchFamily="50" charset="-128"/>
              </a:rPr>
              <a:t>★</a:t>
            </a:r>
            <a:r>
              <a:rPr kumimoji="1" lang="en-US" altLang="ja-JP" sz="1400">
                <a:solidFill>
                  <a:srgbClr val="FF0000"/>
                </a:solidFill>
                <a:latin typeface="Meiryo UI" panose="020B0604030504040204" pitchFamily="50" charset="-128"/>
                <a:ea typeface="Meiryo UI" panose="020B0604030504040204" pitchFamily="50" charset="-128"/>
              </a:rPr>
              <a:t>AI</a:t>
            </a:r>
            <a:r>
              <a:rPr kumimoji="1" lang="ja-JP" altLang="en-US" sz="1400">
                <a:solidFill>
                  <a:srgbClr val="FF0000"/>
                </a:solidFill>
                <a:latin typeface="Meiryo UI" panose="020B0604030504040204" pitchFamily="50" charset="-128"/>
                <a:ea typeface="Meiryo UI" panose="020B0604030504040204" pitchFamily="50" charset="-128"/>
              </a:rPr>
              <a:t>の執行委員を導入する</a:t>
            </a:r>
            <a:endParaRPr kumimoji="1" lang="en-US" altLang="ja-JP" sz="1400">
              <a:solidFill>
                <a:srgbClr val="FF0000"/>
              </a:solidFill>
              <a:latin typeface="Meiryo UI" panose="020B0604030504040204" pitchFamily="50" charset="-128"/>
              <a:ea typeface="Meiryo UI" panose="020B0604030504040204" pitchFamily="50" charset="-128"/>
            </a:endParaRPr>
          </a:p>
          <a:p>
            <a:r>
              <a:rPr kumimoji="1" lang="ja-JP" altLang="en-US" sz="1400">
                <a:latin typeface="Meiryo UI" panose="020B0604030504040204" pitchFamily="50" charset="-128"/>
                <a:ea typeface="Meiryo UI" panose="020B0604030504040204" pitchFamily="50" charset="-128"/>
              </a:rPr>
              <a:t>●組合運営には「情報収集」「文章作成」「資料整理」「意見だし」など「</a:t>
            </a:r>
            <a:r>
              <a:rPr kumimoji="1" lang="en-US" altLang="ja-JP" sz="1400">
                <a:latin typeface="Meiryo UI" panose="020B0604030504040204" pitchFamily="50" charset="-128"/>
                <a:ea typeface="Meiryo UI" panose="020B0604030504040204" pitchFamily="50" charset="-128"/>
              </a:rPr>
              <a:t>AI</a:t>
            </a:r>
            <a:r>
              <a:rPr kumimoji="1" lang="ja-JP" altLang="en-US" sz="1400">
                <a:latin typeface="Meiryo UI" panose="020B0604030504040204" pitchFamily="50" charset="-128"/>
                <a:ea typeface="Meiryo UI" panose="020B0604030504040204" pitchFamily="50" charset="-128"/>
              </a:rPr>
              <a:t>が得意な業務」も多く存在。</a:t>
            </a:r>
            <a:endParaRPr kumimoji="1" lang="en-US" altLang="ja-JP" sz="1400">
              <a:latin typeface="Meiryo UI" panose="020B0604030504040204" pitchFamily="50" charset="-128"/>
              <a:ea typeface="Meiryo UI" panose="020B0604030504040204" pitchFamily="50" charset="-128"/>
            </a:endParaRPr>
          </a:p>
          <a:p>
            <a:r>
              <a:rPr lang="ja-JP" altLang="en-US" sz="1400">
                <a:latin typeface="Meiryo UI" panose="020B0604030504040204" pitchFamily="50" charset="-128"/>
                <a:ea typeface="Meiryo UI" panose="020B0604030504040204" pitchFamily="50" charset="-128"/>
              </a:rPr>
              <a:t>●組合活動は対面や熱量、歴史に重きを置かれる為、新しい技術を取り入れることに抵抗があり、マンパワーでなんとかする風潮があるのも事実。</a:t>
            </a:r>
            <a:endParaRPr kumimoji="1" lang="en-US" altLang="ja-JP" sz="1400">
              <a:latin typeface="Meiryo UI" panose="020B0604030504040204" pitchFamily="50" charset="-128"/>
              <a:ea typeface="Meiryo UI" panose="020B0604030504040204" pitchFamily="50" charset="-128"/>
            </a:endParaRPr>
          </a:p>
          <a:p>
            <a:r>
              <a:rPr lang="ja-JP" altLang="en-US" sz="1400">
                <a:latin typeface="Meiryo UI" panose="020B0604030504040204" pitchFamily="50" charset="-128"/>
                <a:ea typeface="Meiryo UI" panose="020B0604030504040204" pitchFamily="50" charset="-128"/>
              </a:rPr>
              <a:t>●</a:t>
            </a:r>
            <a:r>
              <a:rPr kumimoji="1" lang="ja-JP" altLang="en-US" sz="1400">
                <a:latin typeface="Meiryo UI" panose="020B0604030504040204" pitchFamily="50" charset="-128"/>
                <a:ea typeface="Meiryo UI" panose="020B0604030504040204" pitchFamily="50" charset="-128"/>
              </a:rPr>
              <a:t>「人間の力だけで支える時代」から、「人と</a:t>
            </a:r>
            <a:r>
              <a:rPr kumimoji="1" lang="en-US" altLang="ja-JP" sz="1400">
                <a:latin typeface="Meiryo UI" panose="020B0604030504040204" pitchFamily="50" charset="-128"/>
                <a:ea typeface="Meiryo UI" panose="020B0604030504040204" pitchFamily="50" charset="-128"/>
              </a:rPr>
              <a:t>AI</a:t>
            </a:r>
            <a:r>
              <a:rPr kumimoji="1" lang="ja-JP" altLang="en-US" sz="1400">
                <a:latin typeface="Meiryo UI" panose="020B0604030504040204" pitchFamily="50" charset="-128"/>
                <a:ea typeface="Meiryo UI" panose="020B0604030504040204" pitchFamily="50" charset="-128"/>
              </a:rPr>
              <a:t>が共に支える時代」への転換点にいる。</a:t>
            </a:r>
            <a:endParaRPr kumimoji="1" lang="en-US" altLang="ja-JP" sz="1400">
              <a:latin typeface="Meiryo UI" panose="020B0604030504040204" pitchFamily="50" charset="-128"/>
              <a:ea typeface="Meiryo UI" panose="020B0604030504040204" pitchFamily="50" charset="-128"/>
            </a:endParaRPr>
          </a:p>
          <a:p>
            <a:r>
              <a:rPr lang="ja-JP" altLang="en-US" sz="1400">
                <a:latin typeface="Meiryo UI" panose="020B0604030504040204" pitchFamily="50" charset="-128"/>
                <a:ea typeface="Meiryo UI" panose="020B0604030504040204" pitchFamily="50" charset="-128"/>
              </a:rPr>
              <a:t>●次の担い手を「減らさない」為に、</a:t>
            </a:r>
            <a:r>
              <a:rPr lang="en-US" altLang="ja-JP" sz="1400">
                <a:latin typeface="Meiryo UI" panose="020B0604030504040204" pitchFamily="50" charset="-128"/>
                <a:ea typeface="Meiryo UI" panose="020B0604030504040204" pitchFamily="50" charset="-128"/>
              </a:rPr>
              <a:t>AI</a:t>
            </a:r>
            <a:r>
              <a:rPr lang="ja-JP" altLang="en-US" sz="1400">
                <a:latin typeface="Meiryo UI" panose="020B0604030504040204" pitchFamily="50" charset="-128"/>
                <a:ea typeface="Meiryo UI" panose="020B0604030504040204" pitchFamily="50" charset="-128"/>
              </a:rPr>
              <a:t>で業務量を「減らして」いく。</a:t>
            </a:r>
            <a:endParaRPr kumimoji="1" lang="ja-JP" altLang="en-US" sz="1400">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552C6B55-A78C-454E-ABFD-3AFE8FDCFDAF}"/>
              </a:ext>
            </a:extLst>
          </p:cNvPr>
          <p:cNvSpPr txBox="1"/>
          <p:nvPr/>
        </p:nvSpPr>
        <p:spPr>
          <a:xfrm>
            <a:off x="160772" y="4365104"/>
            <a:ext cx="4675831" cy="2462213"/>
          </a:xfrm>
          <a:prstGeom prst="rect">
            <a:avLst/>
          </a:prstGeom>
          <a:noFill/>
        </p:spPr>
        <p:txBody>
          <a:bodyPr wrap="square" rtlCol="0">
            <a:spAutoFit/>
          </a:bodyPr>
          <a:lstStyle/>
          <a:p>
            <a:r>
              <a:rPr kumimoji="1" lang="ja-JP" altLang="en-US" sz="1400" dirty="0">
                <a:solidFill>
                  <a:srgbClr val="FF0000"/>
                </a:solidFill>
                <a:latin typeface="Meiryo UI" panose="020B0604030504040204" pitchFamily="50" charset="-128"/>
                <a:ea typeface="Meiryo UI" panose="020B0604030504040204" pitchFamily="50" charset="-128"/>
              </a:rPr>
              <a:t>★ </a:t>
            </a:r>
            <a:r>
              <a:rPr kumimoji="1" lang="en-US" altLang="ja-JP" sz="1400" dirty="0">
                <a:solidFill>
                  <a:srgbClr val="FF0000"/>
                </a:solidFill>
                <a:latin typeface="Meiryo UI" panose="020B0604030504040204" pitchFamily="50" charset="-128"/>
                <a:ea typeface="Meiryo UI" panose="020B0604030504040204" pitchFamily="50" charset="-128"/>
              </a:rPr>
              <a:t>AI</a:t>
            </a:r>
            <a:r>
              <a:rPr kumimoji="1" lang="ja-JP" altLang="en-US" sz="1400" dirty="0">
                <a:solidFill>
                  <a:srgbClr val="FF0000"/>
                </a:solidFill>
                <a:latin typeface="Meiryo UI" panose="020B0604030504040204" pitchFamily="50" charset="-128"/>
                <a:ea typeface="Meiryo UI" panose="020B0604030504040204" pitchFamily="50" charset="-128"/>
              </a:rPr>
              <a:t>執行委員に任せる仕事（現時点で思いつくもの）</a:t>
            </a:r>
            <a:endParaRPr lang="en-US" altLang="ja-JP" sz="1400" dirty="0">
              <a:solidFill>
                <a:srgbClr val="FF0000"/>
              </a:solidFill>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「議事録、活動報告」「説明資料のたたき台」「情報発信・広報支援、</a:t>
            </a:r>
            <a:r>
              <a:rPr kumimoji="1" lang="en-US" altLang="ja-JP" sz="1400" dirty="0">
                <a:latin typeface="Meiryo UI" panose="020B0604030504040204" pitchFamily="50" charset="-128"/>
                <a:ea typeface="Meiryo UI" panose="020B0604030504040204" pitchFamily="50" charset="-128"/>
              </a:rPr>
              <a:t>SNS</a:t>
            </a:r>
            <a:r>
              <a:rPr kumimoji="1" lang="ja-JP" altLang="en-US" sz="1400" dirty="0">
                <a:latin typeface="Meiryo UI" panose="020B0604030504040204" pitchFamily="50" charset="-128"/>
                <a:ea typeface="Meiryo UI" panose="020B0604030504040204" pitchFamily="50" charset="-128"/>
              </a:rPr>
              <a:t>の原稿」「アンケート集計・分析」「誤字脱字修正」「春闘時の情勢分析」「イベント、福利厚生案などの案だし」「会議時の挨拶文」「メール作成」</a:t>
            </a:r>
            <a:endParaRPr kumimoji="1" lang="en-US" altLang="ja-JP" sz="1400" dirty="0">
              <a:latin typeface="Meiryo UI" panose="020B0604030504040204" pitchFamily="50" charset="-128"/>
              <a:ea typeface="Meiryo UI" panose="020B0604030504040204" pitchFamily="50" charset="-128"/>
            </a:endParaRPr>
          </a:p>
          <a:p>
            <a:r>
              <a:rPr lang="ja-JP" altLang="en-US" sz="1400" dirty="0">
                <a:solidFill>
                  <a:srgbClr val="FF0000"/>
                </a:solidFill>
                <a:latin typeface="Meiryo UI" panose="020B0604030504040204" pitchFamily="50" charset="-128"/>
                <a:ea typeface="Meiryo UI" panose="020B0604030504040204" pitchFamily="50" charset="-128"/>
              </a:rPr>
              <a:t>★まずは、出来そうなところから</a:t>
            </a:r>
            <a:r>
              <a:rPr lang="en-US" altLang="ja-JP" sz="1400" dirty="0">
                <a:solidFill>
                  <a:srgbClr val="FF0000"/>
                </a:solidFill>
                <a:latin typeface="Meiryo UI" panose="020B0604030504040204" pitchFamily="50" charset="-128"/>
                <a:ea typeface="Meiryo UI" panose="020B0604030504040204" pitchFamily="50" charset="-128"/>
              </a:rPr>
              <a:t>AI</a:t>
            </a:r>
            <a:r>
              <a:rPr lang="ja-JP" altLang="en-US" sz="1400" dirty="0">
                <a:solidFill>
                  <a:srgbClr val="FF0000"/>
                </a:solidFill>
                <a:latin typeface="Meiryo UI" panose="020B0604030504040204" pitchFamily="50" charset="-128"/>
                <a:ea typeface="Meiryo UI" panose="020B0604030504040204" pitchFamily="50" charset="-128"/>
              </a:rPr>
              <a:t>にやってもらう。</a:t>
            </a:r>
            <a:endParaRPr lang="en-US" altLang="ja-JP" sz="1400" dirty="0">
              <a:solidFill>
                <a:srgbClr val="FF0000"/>
              </a:solidFill>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●「いままで行っていたこの作業を</a:t>
            </a:r>
            <a:r>
              <a:rPr kumimoji="1" lang="en-US" altLang="ja-JP" sz="1400" dirty="0">
                <a:latin typeface="Meiryo UI" panose="020B0604030504040204" pitchFamily="50" charset="-128"/>
                <a:ea typeface="Meiryo UI" panose="020B0604030504040204" pitchFamily="50" charset="-128"/>
              </a:rPr>
              <a:t>AI</a:t>
            </a:r>
            <a:r>
              <a:rPr kumimoji="1" lang="ja-JP" altLang="en-US" sz="1400" dirty="0">
                <a:latin typeface="Meiryo UI" panose="020B0604030504040204" pitchFamily="50" charset="-128"/>
                <a:ea typeface="Meiryo UI" panose="020B0604030504040204" pitchFamily="50" charset="-128"/>
              </a:rPr>
              <a:t>に任せることにした」を組合員に伝え、「この完成度なら</a:t>
            </a:r>
            <a:r>
              <a:rPr kumimoji="1" lang="en-US" altLang="ja-JP" sz="1400" dirty="0">
                <a:latin typeface="Meiryo UI" panose="020B0604030504040204" pitchFamily="50" charset="-128"/>
                <a:ea typeface="Meiryo UI" panose="020B0604030504040204" pitchFamily="50" charset="-128"/>
              </a:rPr>
              <a:t>AI</a:t>
            </a:r>
            <a:r>
              <a:rPr kumimoji="1" lang="ja-JP" altLang="en-US" sz="1400" dirty="0">
                <a:latin typeface="Meiryo UI" panose="020B0604030504040204" pitchFamily="50" charset="-128"/>
                <a:ea typeface="Meiryo UI" panose="020B0604030504040204" pitchFamily="50" charset="-128"/>
              </a:rPr>
              <a:t>に任せてもいい」「ちょっと分かりにくくなった」等意見をもらい、任せていく業務を増やしていく。多少人だけで行っていたものより完成度は低くても、だんだん良くなっていく進化の過程を組合員に楽しんでもらう風潮をつくる。</a:t>
            </a:r>
            <a:endParaRPr kumimoji="1" lang="en-US" altLang="ja-JP" sz="1400"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84D82EB3-EB15-25AF-CB9A-85900F30F1D8}"/>
              </a:ext>
            </a:extLst>
          </p:cNvPr>
          <p:cNvSpPr txBox="1"/>
          <p:nvPr/>
        </p:nvSpPr>
        <p:spPr>
          <a:xfrm>
            <a:off x="160773" y="1784624"/>
            <a:ext cx="4675831" cy="2893100"/>
          </a:xfrm>
          <a:prstGeom prst="rect">
            <a:avLst/>
          </a:prstGeom>
          <a:noFill/>
        </p:spPr>
        <p:txBody>
          <a:bodyPr wrap="square" rtlCol="0">
            <a:spAutoFit/>
          </a:bodyPr>
          <a:lstStyle/>
          <a:p>
            <a:r>
              <a:rPr lang="ja-JP" altLang="en-US" sz="1400" dirty="0">
                <a:solidFill>
                  <a:srgbClr val="FF0000"/>
                </a:solidFill>
                <a:latin typeface="Meiryo UI" panose="020B0604030504040204" pitchFamily="50" charset="-128"/>
                <a:ea typeface="Meiryo UI" panose="020B0604030504040204" pitchFamily="50" charset="-128"/>
              </a:rPr>
              <a:t>★やらないとどうなる？</a:t>
            </a:r>
            <a:endParaRPr lang="en-US" altLang="ja-JP" sz="1400" dirty="0">
              <a:solidFill>
                <a:srgbClr val="FF0000"/>
              </a:solidFill>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●執行委員の負担は減らず時代に置いて行かれる。</a:t>
            </a:r>
            <a:br>
              <a:rPr lang="ja-JP" altLang="en-US"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●結果、役員を誰もやりたがらず、同じ人がやっている状態。</a:t>
            </a:r>
            <a:br>
              <a:rPr lang="ja-JP" altLang="en-US"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●発信力は弱まり、若い世代との距離もどんどん広がっていく。</a:t>
            </a:r>
          </a:p>
          <a:p>
            <a:r>
              <a:rPr lang="ja-JP" altLang="en-US" sz="1400" dirty="0">
                <a:latin typeface="Meiryo UI" panose="020B0604030504040204" pitchFamily="50" charset="-128"/>
                <a:ea typeface="Meiryo UI" panose="020B0604030504040204" pitchFamily="50" charset="-128"/>
              </a:rPr>
              <a:t>●組合は縮小し、声を上げる力も、守る力もなくなっていく。</a:t>
            </a:r>
            <a:endParaRPr lang="en-US" altLang="ja-JP" sz="1400" dirty="0">
              <a:latin typeface="Meiryo UI" panose="020B0604030504040204" pitchFamily="50" charset="-128"/>
              <a:ea typeface="Meiryo UI" panose="020B0604030504040204" pitchFamily="50" charset="-128"/>
            </a:endParaRPr>
          </a:p>
          <a:p>
            <a:r>
              <a:rPr lang="ja-JP" altLang="en-US" sz="1400" dirty="0">
                <a:solidFill>
                  <a:srgbClr val="FF0000"/>
                </a:solidFill>
                <a:latin typeface="Meiryo UI" panose="020B0604030504040204" pitchFamily="50" charset="-128"/>
                <a:ea typeface="Meiryo UI" panose="020B0604030504040204" pitchFamily="50" charset="-128"/>
              </a:rPr>
              <a:t>★やるとどうなる？</a:t>
            </a:r>
            <a:endParaRPr lang="en-US" altLang="ja-JP" sz="1400" dirty="0">
              <a:solidFill>
                <a:srgbClr val="FF0000"/>
              </a:solidFill>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●役員の心理的ハードルが下がる。</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●作業量が減り、役員の時間的猶予が生まれる。</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●組合の動きがスピードアップ。</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●組合員の声を吸い上げやすくなる。</a:t>
            </a:r>
            <a:endParaRPr lang="en-US" altLang="ja-JP" sz="1400" dirty="0">
              <a:latin typeface="Meiryo UI" panose="020B0604030504040204" pitchFamily="50" charset="-128"/>
              <a:ea typeface="Meiryo UI" panose="020B0604030504040204" pitchFamily="50" charset="-128"/>
            </a:endParaRPr>
          </a:p>
          <a:p>
            <a:endParaRPr lang="en-US" altLang="ja-JP" sz="1400" dirty="0">
              <a:solidFill>
                <a:srgbClr val="FF0000"/>
              </a:solidFill>
              <a:latin typeface="Meiryo UI" panose="020B0604030504040204" pitchFamily="50" charset="-128"/>
              <a:ea typeface="Meiryo UI" panose="020B0604030504040204" pitchFamily="50" charset="-128"/>
            </a:endParaRPr>
          </a:p>
          <a:p>
            <a:endParaRPr lang="ja-JP" altLang="en-US"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976657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18667</TotalTime>
  <Words>612</Words>
  <Application>Microsoft Office PowerPoint</Application>
  <PresentationFormat>A4 210 x 297 mm</PresentationFormat>
  <Paragraphs>30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Meiryo UI</vt:lpstr>
      <vt:lpstr>Arial</vt:lpstr>
      <vt:lpstr>Calibri</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ito yumi</dc:creator>
  <cp:lastModifiedBy>光 白井</cp:lastModifiedBy>
  <cp:revision>706</cp:revision>
  <cp:lastPrinted>2025-06-19T08:14:49Z</cp:lastPrinted>
  <dcterms:created xsi:type="dcterms:W3CDTF">2013-06-11T08:46:33Z</dcterms:created>
  <dcterms:modified xsi:type="dcterms:W3CDTF">2025-08-01T05:59:03Z</dcterms:modified>
</cp:coreProperties>
</file>