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9906000"/>
  <p:notesSz cx="6735750" cy="98663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GoogleSlidesCustomDataVersion2">
      <go:slidesCustomData xmlns:go="http://customooxmlschemas.google.com/" r:id="rId7" roundtripDataSignature="AMtx7miGFFP1fLUoILRyZxdg2Upak8KFW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12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675" lIns="91375" spcFirstLastPara="1" rIns="91375" wrap="square" tIns="456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14763" y="0"/>
            <a:ext cx="2919412" cy="493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675" lIns="91375" spcFirstLastPara="1" rIns="91375" wrap="square" tIns="45675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95325" y="739775"/>
            <a:ext cx="534511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  <a:noFill/>
          <a:ln>
            <a:noFill/>
          </a:ln>
        </p:spPr>
        <p:txBody>
          <a:bodyPr anchorCtr="0" anchor="t" bIns="45675" lIns="91375" spcFirstLastPara="1" rIns="91375" wrap="square" tIns="45675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371013"/>
            <a:ext cx="2919413" cy="493712"/>
          </a:xfrm>
          <a:prstGeom prst="rect">
            <a:avLst/>
          </a:prstGeom>
          <a:noFill/>
          <a:ln>
            <a:noFill/>
          </a:ln>
        </p:spPr>
        <p:txBody>
          <a:bodyPr anchorCtr="0" anchor="b" bIns="45675" lIns="91375" spcFirstLastPara="1" rIns="91375" wrap="square" tIns="456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</p:spPr>
        <p:txBody>
          <a:bodyPr anchorCtr="0" anchor="b" bIns="45675" lIns="91375" spcFirstLastPara="1" rIns="91375" wrap="square" tIns="4567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ja-JP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/>
          <p:nvPr>
            <p:ph idx="1" type="body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anchorCtr="0" anchor="t" bIns="45675" lIns="91375" spcFirstLastPara="1" rIns="91375" wrap="square" tIns="456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3:notes"/>
          <p:cNvSpPr/>
          <p:nvPr>
            <p:ph idx="2" type="sldImg"/>
          </p:nvPr>
        </p:nvSpPr>
        <p:spPr>
          <a:xfrm>
            <a:off x="695325" y="739775"/>
            <a:ext cx="5345113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のみ" type="titleOnly">
  <p:cSld name="TITLE_ONLY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6"/>
          <p:cNvSpPr/>
          <p:nvPr/>
        </p:nvSpPr>
        <p:spPr>
          <a:xfrm>
            <a:off x="0" y="0"/>
            <a:ext cx="9906000" cy="1125538"/>
          </a:xfrm>
          <a:prstGeom prst="rect">
            <a:avLst/>
          </a:prstGeom>
          <a:gradFill>
            <a:gsLst>
              <a:gs pos="0">
                <a:srgbClr val="759336"/>
              </a:gs>
              <a:gs pos="80000">
                <a:srgbClr val="99C247"/>
              </a:gs>
              <a:gs pos="100000">
                <a:srgbClr val="9BC545"/>
              </a:gs>
            </a:gsLst>
            <a:lin ang="16200000" scaled="0"/>
          </a:gradFill>
          <a:ln cap="flat" cmpd="sng" w="9525">
            <a:solidFill>
              <a:srgbClr val="97B853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7" name="Google Shape;17;p6"/>
          <p:cNvGrpSpPr/>
          <p:nvPr/>
        </p:nvGrpSpPr>
        <p:grpSpPr>
          <a:xfrm>
            <a:off x="6711950" y="-12700"/>
            <a:ext cx="1658938" cy="1425575"/>
            <a:chOff x="6711447" y="-12368"/>
            <a:chExt cx="1659837" cy="1425144"/>
          </a:xfrm>
        </p:grpSpPr>
        <p:cxnSp>
          <p:nvCxnSpPr>
            <p:cNvPr id="18" name="Google Shape;18;p6"/>
            <p:cNvCxnSpPr/>
            <p:nvPr/>
          </p:nvCxnSpPr>
          <p:spPr>
            <a:xfrm flipH="1" rot="10800000">
              <a:off x="6711447" y="-12368"/>
              <a:ext cx="1386639" cy="1387056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9" name="Google Shape;19;p6"/>
            <p:cNvCxnSpPr/>
            <p:nvPr/>
          </p:nvCxnSpPr>
          <p:spPr>
            <a:xfrm flipH="1" rot="10800000">
              <a:off x="6741626" y="1916"/>
              <a:ext cx="1410464" cy="1410860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0" name="Google Shape;20;p6"/>
            <p:cNvCxnSpPr/>
            <p:nvPr/>
          </p:nvCxnSpPr>
          <p:spPr>
            <a:xfrm flipH="1" rot="10800000">
              <a:off x="6813102" y="1916"/>
              <a:ext cx="1410464" cy="1410860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1" name="Google Shape;21;p6"/>
            <p:cNvCxnSpPr/>
            <p:nvPr/>
          </p:nvCxnSpPr>
          <p:spPr>
            <a:xfrm flipH="1" rot="10800000">
              <a:off x="6884579" y="1916"/>
              <a:ext cx="1410464" cy="1410860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2" name="Google Shape;22;p6"/>
            <p:cNvCxnSpPr/>
            <p:nvPr/>
          </p:nvCxnSpPr>
          <p:spPr>
            <a:xfrm flipH="1" rot="10800000">
              <a:off x="6960820" y="1916"/>
              <a:ext cx="1410464" cy="1410860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pic>
        <p:nvPicPr>
          <p:cNvPr descr="C:\Users\y-ito\Documents\テンプレ集\j-union素材\junion株式会社_社名データ＆ロゴ_2009最終\junion_2cm（透過対応）.png" id="23" name="Google Shape;23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93360" y="100584"/>
            <a:ext cx="1448222" cy="650472"/>
          </a:xfrm>
          <a:prstGeom prst="rect">
            <a:avLst/>
          </a:prstGeom>
          <a:noFill/>
          <a:ln>
            <a:noFill/>
          </a:ln>
          <a:effectLst>
            <a:reflection blurRad="0" dir="0" dist="0" endA="300" endPos="35000" kx="0" rotWithShape="0" algn="bl" stA="52000" stPos="0" sy="-100000" ky="0"/>
          </a:effectLst>
        </p:spPr>
      </p:pic>
      <p:sp>
        <p:nvSpPr>
          <p:cNvPr id="24" name="Google Shape;24;p6"/>
          <p:cNvSpPr/>
          <p:nvPr/>
        </p:nvSpPr>
        <p:spPr>
          <a:xfrm>
            <a:off x="0" y="6811963"/>
            <a:ext cx="9906000" cy="46037"/>
          </a:xfrm>
          <a:prstGeom prst="rect">
            <a:avLst/>
          </a:prstGeom>
          <a:gradFill>
            <a:gsLst>
              <a:gs pos="0">
                <a:srgbClr val="759336"/>
              </a:gs>
              <a:gs pos="80000">
                <a:srgbClr val="99C247"/>
              </a:gs>
              <a:gs pos="100000">
                <a:srgbClr val="9BC545"/>
              </a:gs>
            </a:gsLst>
            <a:lin ang="16200000" scaled="0"/>
          </a:gradFill>
          <a:ln cap="flat" cmpd="sng" w="9525">
            <a:solidFill>
              <a:srgbClr val="97B853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6"/>
          <p:cNvSpPr txBox="1"/>
          <p:nvPr>
            <p:ph type="title"/>
          </p:nvPr>
        </p:nvSpPr>
        <p:spPr>
          <a:xfrm>
            <a:off x="128464" y="274638"/>
            <a:ext cx="8915400" cy="85010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6"/>
          <p:cNvSpPr txBox="1"/>
          <p:nvPr>
            <p:ph idx="10" type="dt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1" type="ftr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縦書きタイトルと縦書きテキスト" type="vertTitleAndTx">
  <p:cSld name="VERTICAL_TITLE_AND_VERTICAL_TEXT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/>
          <p:nvPr>
            <p:ph type="title"/>
          </p:nvPr>
        </p:nvSpPr>
        <p:spPr>
          <a:xfrm rot="5400000">
            <a:off x="6061869" y="1993107"/>
            <a:ext cx="5851525" cy="2414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7"/>
          <p:cNvSpPr txBox="1"/>
          <p:nvPr>
            <p:ph idx="1" type="body"/>
          </p:nvPr>
        </p:nvSpPr>
        <p:spPr>
          <a:xfrm rot="5400000">
            <a:off x="1150144" y="-338930"/>
            <a:ext cx="5851525" cy="7078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" name="Google Shape;93;p17"/>
          <p:cNvSpPr txBox="1"/>
          <p:nvPr>
            <p:ph idx="10" type="dt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7"/>
          <p:cNvSpPr txBox="1"/>
          <p:nvPr>
            <p:ph idx="11" type="ftr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7"/>
          <p:cNvSpPr txBox="1"/>
          <p:nvPr>
            <p:ph idx="12" type="sldNum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" type="title">
  <p:cSld name="TITLE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 txBox="1"/>
          <p:nvPr>
            <p:ph type="ctrTitle"/>
          </p:nvPr>
        </p:nvSpPr>
        <p:spPr>
          <a:xfrm>
            <a:off x="742950" y="2130426"/>
            <a:ext cx="84201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9"/>
          <p:cNvSpPr txBox="1"/>
          <p:nvPr>
            <p:ph idx="1" type="subTitle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2" name="Google Shape;32;p9"/>
          <p:cNvSpPr txBox="1"/>
          <p:nvPr>
            <p:ph idx="10" type="dt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9"/>
          <p:cNvSpPr txBox="1"/>
          <p:nvPr>
            <p:ph idx="11" type="ftr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9"/>
          <p:cNvSpPr txBox="1"/>
          <p:nvPr>
            <p:ph idx="12" type="sldNum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セクション見出し" type="secHead">
  <p:cSld name="SECTION_HEADER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0"/>
          <p:cNvSpPr/>
          <p:nvPr/>
        </p:nvSpPr>
        <p:spPr>
          <a:xfrm>
            <a:off x="0" y="0"/>
            <a:ext cx="9906000" cy="1125538"/>
          </a:xfrm>
          <a:prstGeom prst="rect">
            <a:avLst/>
          </a:prstGeom>
          <a:gradFill>
            <a:gsLst>
              <a:gs pos="0">
                <a:srgbClr val="759336"/>
              </a:gs>
              <a:gs pos="80000">
                <a:srgbClr val="99C247"/>
              </a:gs>
              <a:gs pos="100000">
                <a:srgbClr val="9BC545"/>
              </a:gs>
            </a:gsLst>
            <a:lin ang="16200000" scaled="0"/>
          </a:gradFill>
          <a:ln cap="flat" cmpd="sng" w="9525">
            <a:solidFill>
              <a:srgbClr val="97B853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7" name="Google Shape;37;p10"/>
          <p:cNvGrpSpPr/>
          <p:nvPr/>
        </p:nvGrpSpPr>
        <p:grpSpPr>
          <a:xfrm>
            <a:off x="6711950" y="-12700"/>
            <a:ext cx="1658938" cy="1425575"/>
            <a:chOff x="6711447" y="-12368"/>
            <a:chExt cx="1659837" cy="1425144"/>
          </a:xfrm>
        </p:grpSpPr>
        <p:cxnSp>
          <p:nvCxnSpPr>
            <p:cNvPr id="38" name="Google Shape;38;p10"/>
            <p:cNvCxnSpPr/>
            <p:nvPr/>
          </p:nvCxnSpPr>
          <p:spPr>
            <a:xfrm flipH="1" rot="10800000">
              <a:off x="6711447" y="-12368"/>
              <a:ext cx="1386639" cy="1387056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39" name="Google Shape;39;p10"/>
            <p:cNvCxnSpPr/>
            <p:nvPr/>
          </p:nvCxnSpPr>
          <p:spPr>
            <a:xfrm flipH="1" rot="10800000">
              <a:off x="6741626" y="1916"/>
              <a:ext cx="1410464" cy="1410860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40" name="Google Shape;40;p10"/>
            <p:cNvCxnSpPr/>
            <p:nvPr/>
          </p:nvCxnSpPr>
          <p:spPr>
            <a:xfrm flipH="1" rot="10800000">
              <a:off x="6813102" y="1916"/>
              <a:ext cx="1410464" cy="1410860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41" name="Google Shape;41;p10"/>
            <p:cNvCxnSpPr/>
            <p:nvPr/>
          </p:nvCxnSpPr>
          <p:spPr>
            <a:xfrm flipH="1" rot="10800000">
              <a:off x="6884579" y="1916"/>
              <a:ext cx="1410464" cy="1410860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42" name="Google Shape;42;p10"/>
            <p:cNvCxnSpPr/>
            <p:nvPr/>
          </p:nvCxnSpPr>
          <p:spPr>
            <a:xfrm flipH="1" rot="10800000">
              <a:off x="6960820" y="1916"/>
              <a:ext cx="1410464" cy="1410860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pic>
        <p:nvPicPr>
          <p:cNvPr descr="C:\Users\y-ito\Documents\テンプレ集\j-union素材\junion株式会社_社名データ＆ロゴ_2009最終\junion_2cm（透過対応）.png" id="43" name="Google Shape;43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93360" y="100584"/>
            <a:ext cx="1448222" cy="650472"/>
          </a:xfrm>
          <a:prstGeom prst="rect">
            <a:avLst/>
          </a:prstGeom>
          <a:noFill/>
          <a:ln>
            <a:noFill/>
          </a:ln>
          <a:effectLst>
            <a:reflection blurRad="0" dir="0" dist="0" endA="300" endPos="35000" kx="0" rotWithShape="0" algn="bl" stA="52000" stPos="0" sy="-100000" ky="0"/>
          </a:effectLst>
        </p:spPr>
      </p:pic>
      <p:sp>
        <p:nvSpPr>
          <p:cNvPr id="44" name="Google Shape;44;p10"/>
          <p:cNvSpPr/>
          <p:nvPr/>
        </p:nvSpPr>
        <p:spPr>
          <a:xfrm>
            <a:off x="0" y="6811963"/>
            <a:ext cx="9906000" cy="46037"/>
          </a:xfrm>
          <a:prstGeom prst="rect">
            <a:avLst/>
          </a:prstGeom>
          <a:gradFill>
            <a:gsLst>
              <a:gs pos="0">
                <a:srgbClr val="759336"/>
              </a:gs>
              <a:gs pos="80000">
                <a:srgbClr val="99C247"/>
              </a:gs>
              <a:gs pos="100000">
                <a:srgbClr val="9BC545"/>
              </a:gs>
            </a:gsLst>
            <a:lin ang="16200000" scaled="0"/>
          </a:gradFill>
          <a:ln cap="flat" cmpd="sng" w="9525">
            <a:solidFill>
              <a:srgbClr val="97B853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p10"/>
          <p:cNvSpPr txBox="1"/>
          <p:nvPr>
            <p:ph type="title"/>
          </p:nvPr>
        </p:nvSpPr>
        <p:spPr>
          <a:xfrm>
            <a:off x="782506" y="4406901"/>
            <a:ext cx="84201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7" name="Google Shape;47;p10"/>
          <p:cNvSpPr txBox="1"/>
          <p:nvPr>
            <p:ph idx="10" type="dt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0"/>
          <p:cNvSpPr txBox="1"/>
          <p:nvPr>
            <p:ph idx="11" type="ftr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0"/>
          <p:cNvSpPr txBox="1"/>
          <p:nvPr>
            <p:ph idx="12" type="sldNum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つのコンテンツ" type="twoObj">
  <p:cSld name="TWO_OBJECTS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 txBox="1"/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" type="body"/>
          </p:nvPr>
        </p:nvSpPr>
        <p:spPr>
          <a:xfrm>
            <a:off x="536575" y="1600201"/>
            <a:ext cx="4746625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53" name="Google Shape;53;p11"/>
          <p:cNvSpPr txBox="1"/>
          <p:nvPr>
            <p:ph idx="2" type="body"/>
          </p:nvPr>
        </p:nvSpPr>
        <p:spPr>
          <a:xfrm>
            <a:off x="5448300" y="1600201"/>
            <a:ext cx="4746625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54" name="Google Shape;54;p11"/>
          <p:cNvSpPr txBox="1"/>
          <p:nvPr>
            <p:ph idx="10" type="dt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1" type="ftr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2" type="sldNum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比較" type="twoTxTwoObj">
  <p:cSld name="TWO_OBJECTS_WITH_TEXT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/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2"/>
          <p:cNvSpPr txBox="1"/>
          <p:nvPr>
            <p:ph idx="1" type="body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60" name="Google Shape;60;p12"/>
          <p:cNvSpPr txBox="1"/>
          <p:nvPr>
            <p:ph idx="2" type="body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61" name="Google Shape;61;p12"/>
          <p:cNvSpPr txBox="1"/>
          <p:nvPr>
            <p:ph idx="3" type="body"/>
          </p:nvPr>
        </p:nvSpPr>
        <p:spPr>
          <a:xfrm>
            <a:off x="5032111" y="1535113"/>
            <a:ext cx="437859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62" name="Google Shape;62;p12"/>
          <p:cNvSpPr txBox="1"/>
          <p:nvPr>
            <p:ph idx="4" type="body"/>
          </p:nvPr>
        </p:nvSpPr>
        <p:spPr>
          <a:xfrm>
            <a:off x="5032111" y="2174875"/>
            <a:ext cx="4378590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63" name="Google Shape;63;p12"/>
          <p:cNvSpPr txBox="1"/>
          <p:nvPr>
            <p:ph idx="10" type="dt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2"/>
          <p:cNvSpPr txBox="1"/>
          <p:nvPr>
            <p:ph idx="11" type="ftr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2"/>
          <p:cNvSpPr txBox="1"/>
          <p:nvPr>
            <p:ph idx="12" type="sldNum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白紙" type="blank">
  <p:cSld name="BLANK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/>
          <p:nvPr>
            <p:ph idx="10" type="dt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3"/>
          <p:cNvSpPr txBox="1"/>
          <p:nvPr>
            <p:ph idx="11" type="ftr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3"/>
          <p:cNvSpPr txBox="1"/>
          <p:nvPr>
            <p:ph idx="12" type="sldNum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付きのコンテンツ" type="objTx">
  <p:cSld name="OBJECT_WITH_CAPTION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/>
          <p:nvPr>
            <p:ph type="title"/>
          </p:nvPr>
        </p:nvSpPr>
        <p:spPr>
          <a:xfrm>
            <a:off x="495300" y="273050"/>
            <a:ext cx="3259006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4"/>
          <p:cNvSpPr txBox="1"/>
          <p:nvPr>
            <p:ph idx="1" type="body"/>
          </p:nvPr>
        </p:nvSpPr>
        <p:spPr>
          <a:xfrm>
            <a:off x="3872971" y="273051"/>
            <a:ext cx="5537729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73" name="Google Shape;73;p14"/>
          <p:cNvSpPr txBox="1"/>
          <p:nvPr>
            <p:ph idx="2" type="body"/>
          </p:nvPr>
        </p:nvSpPr>
        <p:spPr>
          <a:xfrm>
            <a:off x="495300" y="1435101"/>
            <a:ext cx="3259006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74" name="Google Shape;74;p14"/>
          <p:cNvSpPr txBox="1"/>
          <p:nvPr>
            <p:ph idx="10" type="dt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4"/>
          <p:cNvSpPr txBox="1"/>
          <p:nvPr>
            <p:ph idx="11" type="ftr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2" type="sldNum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付きの図" type="picTx">
  <p:cSld name="PICTURE_WITH_CAPTION_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/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5"/>
          <p:cNvSpPr/>
          <p:nvPr>
            <p:ph idx="2" type="pic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80" name="Google Shape;80;p15"/>
          <p:cNvSpPr txBox="1"/>
          <p:nvPr>
            <p:ph idx="1" type="body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81" name="Google Shape;81;p15"/>
          <p:cNvSpPr txBox="1"/>
          <p:nvPr>
            <p:ph idx="10" type="dt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5"/>
          <p:cNvSpPr txBox="1"/>
          <p:nvPr>
            <p:ph idx="11" type="ftr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5"/>
          <p:cNvSpPr txBox="1"/>
          <p:nvPr>
            <p:ph idx="12" type="sldNum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と縦書きテキスト" type="vertTx">
  <p:cSld name="VERTICAL_TEXT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/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6"/>
          <p:cNvSpPr txBox="1"/>
          <p:nvPr>
            <p:ph idx="1" type="body"/>
          </p:nvPr>
        </p:nvSpPr>
        <p:spPr>
          <a:xfrm rot="5400000">
            <a:off x="2690019" y="-594518"/>
            <a:ext cx="4525963" cy="89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" name="Google Shape;87;p16"/>
          <p:cNvSpPr txBox="1"/>
          <p:nvPr>
            <p:ph idx="10" type="dt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6"/>
          <p:cNvSpPr txBox="1"/>
          <p:nvPr>
            <p:ph idx="11" type="ftr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6"/>
          <p:cNvSpPr txBox="1"/>
          <p:nvPr>
            <p:ph idx="12" type="sldNum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/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5"/>
          <p:cNvSpPr txBox="1"/>
          <p:nvPr>
            <p:ph idx="1" type="body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5"/>
          <p:cNvSpPr txBox="1"/>
          <p:nvPr>
            <p:ph idx="10" type="dt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5"/>
          <p:cNvSpPr txBox="1"/>
          <p:nvPr>
            <p:ph idx="11" type="ftr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5"/>
          <p:cNvSpPr txBox="1"/>
          <p:nvPr>
            <p:ph idx="12" type="sldNum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「無人島」の画像検索結果" id="100" name="Google Shape;100;p3"/>
          <p:cNvSpPr/>
          <p:nvPr/>
        </p:nvSpPr>
        <p:spPr>
          <a:xfrm>
            <a:off x="612775" y="863600"/>
            <a:ext cx="228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Times New Roman"/>
              <a:buNone/>
            </a:pPr>
            <a:r>
              <a:t/>
            </a:r>
            <a:endParaRPr b="0" i="0" sz="13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「無人島」の画像検索結果" id="101" name="Google Shape;101;p3"/>
          <p:cNvSpPr/>
          <p:nvPr/>
        </p:nvSpPr>
        <p:spPr>
          <a:xfrm>
            <a:off x="727075" y="977900"/>
            <a:ext cx="228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Times New Roman"/>
              <a:buNone/>
            </a:pPr>
            <a:r>
              <a:t/>
            </a:r>
            <a:endParaRPr b="0" i="0" sz="13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「もつ鍋」の画像検索結果" id="102" name="Google Shape;102;p3"/>
          <p:cNvSpPr/>
          <p:nvPr/>
        </p:nvSpPr>
        <p:spPr>
          <a:xfrm>
            <a:off x="841375" y="1092200"/>
            <a:ext cx="228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Times New Roman"/>
              <a:buNone/>
            </a:pPr>
            <a:r>
              <a:t/>
            </a:r>
            <a:endParaRPr b="0" i="0" sz="13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「サーフィン」の画像検索結果" id="103" name="Google Shape;103;p3"/>
          <p:cNvSpPr/>
          <p:nvPr/>
        </p:nvSpPr>
        <p:spPr>
          <a:xfrm>
            <a:off x="955675" y="1206500"/>
            <a:ext cx="228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Times New Roman"/>
              <a:buNone/>
            </a:pPr>
            <a:r>
              <a:t/>
            </a:r>
            <a:endParaRPr b="0" i="0" sz="13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「サーフィン」の画像検索結果" id="104" name="Google Shape;104;p3"/>
          <p:cNvSpPr/>
          <p:nvPr/>
        </p:nvSpPr>
        <p:spPr>
          <a:xfrm>
            <a:off x="1069975" y="1320800"/>
            <a:ext cx="228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Times New Roman"/>
              <a:buNone/>
            </a:pPr>
            <a:r>
              <a:t/>
            </a:r>
            <a:endParaRPr b="0" i="0" sz="13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3"/>
          <p:cNvSpPr txBox="1"/>
          <p:nvPr/>
        </p:nvSpPr>
        <p:spPr>
          <a:xfrm>
            <a:off x="-15552" y="-27384"/>
            <a:ext cx="8640960" cy="1239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Arial"/>
              <a:buNone/>
            </a:pPr>
            <a:r>
              <a:rPr b="0" i="0" lang="ja-JP" sz="3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2035年ありたい組合（職場つくり）を実現するために　</a:t>
            </a:r>
            <a:r>
              <a:rPr b="0" i="0" lang="ja-JP" sz="36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【</a:t>
            </a:r>
            <a:r>
              <a:rPr lang="ja-JP" sz="3600">
                <a:solidFill>
                  <a:srgbClr val="FF0000"/>
                </a:solidFill>
              </a:rPr>
              <a:t>坂本　紘一</a:t>
            </a:r>
            <a:r>
              <a:rPr b="0" i="0" lang="ja-JP" sz="36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】</a:t>
            </a:r>
            <a:endParaRPr b="0" i="0" sz="36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3"/>
          <p:cNvSpPr/>
          <p:nvPr/>
        </p:nvSpPr>
        <p:spPr>
          <a:xfrm>
            <a:off x="72008" y="1320805"/>
            <a:ext cx="9834000" cy="54657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7" name="Google Shape;107;p3"/>
          <p:cNvCxnSpPr>
            <a:stCxn id="106" idx="0"/>
            <a:endCxn id="106" idx="2"/>
          </p:cNvCxnSpPr>
          <p:nvPr/>
        </p:nvCxnSpPr>
        <p:spPr>
          <a:xfrm>
            <a:off x="4989008" y="1320805"/>
            <a:ext cx="0" cy="5465700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8" name="Google Shape;108;p3"/>
          <p:cNvCxnSpPr>
            <a:stCxn id="106" idx="1"/>
            <a:endCxn id="106" idx="3"/>
          </p:cNvCxnSpPr>
          <p:nvPr/>
        </p:nvCxnSpPr>
        <p:spPr>
          <a:xfrm>
            <a:off x="72008" y="4053655"/>
            <a:ext cx="9834000" cy="0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9" name="Google Shape;109;p3"/>
          <p:cNvSpPr txBox="1"/>
          <p:nvPr/>
        </p:nvSpPr>
        <p:spPr>
          <a:xfrm>
            <a:off x="5061012" y="1268760"/>
            <a:ext cx="2628292" cy="307777"/>
          </a:xfrm>
          <a:prstGeom prst="rect">
            <a:avLst/>
          </a:prstGeom>
          <a:solidFill>
            <a:srgbClr val="8CB3E3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ja-JP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・なぜ行うか。その理由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3"/>
          <p:cNvSpPr txBox="1"/>
          <p:nvPr/>
        </p:nvSpPr>
        <p:spPr>
          <a:xfrm>
            <a:off x="5058986" y="4044421"/>
            <a:ext cx="3062400" cy="307800"/>
          </a:xfrm>
          <a:prstGeom prst="rect">
            <a:avLst/>
          </a:prstGeom>
          <a:solidFill>
            <a:srgbClr val="8CB3E3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ja-JP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・何を行うか（行っているか）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3"/>
          <p:cNvSpPr txBox="1"/>
          <p:nvPr/>
        </p:nvSpPr>
        <p:spPr>
          <a:xfrm>
            <a:off x="128464" y="4057327"/>
            <a:ext cx="3744416" cy="307777"/>
          </a:xfrm>
          <a:prstGeom prst="rect">
            <a:avLst/>
          </a:prstGeom>
          <a:solidFill>
            <a:srgbClr val="8CB3E3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ja-JP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・どのように進めたか（進めている）？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3"/>
          <p:cNvSpPr txBox="1"/>
          <p:nvPr/>
        </p:nvSpPr>
        <p:spPr>
          <a:xfrm>
            <a:off x="128464" y="1239153"/>
            <a:ext cx="4392488" cy="523220"/>
          </a:xfrm>
          <a:prstGeom prst="rect">
            <a:avLst/>
          </a:prstGeom>
          <a:solidFill>
            <a:srgbClr val="8CB3E3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ja-JP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・行うことでどうなるか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ja-JP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（もしやらなかったらどうなるか）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3"/>
          <p:cNvSpPr txBox="1"/>
          <p:nvPr>
            <p:ph idx="12" type="sldNum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sp>
        <p:nvSpPr>
          <p:cNvPr id="114" name="Google Shape;114;p3"/>
          <p:cNvSpPr/>
          <p:nvPr/>
        </p:nvSpPr>
        <p:spPr>
          <a:xfrm>
            <a:off x="216475" y="1911388"/>
            <a:ext cx="4526100" cy="153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>
                <a:solidFill>
                  <a:schemeClr val="dk1"/>
                </a:solidFill>
              </a:rPr>
              <a:t>①現状どおり機関紙（紙媒体）での周知・・・周知するまでに時間が掛かる。紙、印刷の経費が掛かる。働き方が変わっているため全員への周知がしにくい。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 sz="1200">
                <a:solidFill>
                  <a:schemeClr val="dk1"/>
                </a:solidFill>
              </a:rPr>
              <a:t>②組合活動へ協力していただけない。平和への取り組みの理解不足。選挙へいかない、政治への関心がない。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115" name="Google Shape;115;p3"/>
          <p:cNvSpPr/>
          <p:nvPr/>
        </p:nvSpPr>
        <p:spPr>
          <a:xfrm>
            <a:off x="309800" y="4509875"/>
            <a:ext cx="4526100" cy="153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>
                <a:solidFill>
                  <a:schemeClr val="dk1"/>
                </a:solidFill>
              </a:rPr>
              <a:t>①アプリのダウンロード数増加・・・組合員への周知の浸透（広報誌でのQRコード周知、ホームページへの掲載。有益な情報を掲載して誘導。アプリ機能の充実）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 sz="1200">
                <a:solidFill>
                  <a:schemeClr val="dk1"/>
                </a:solidFill>
              </a:rPr>
              <a:t>②組合活動について学習会の実施・・・政治学習会、平和学習会を実施。受講後アンケート実施。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116" name="Google Shape;116;p3"/>
          <p:cNvSpPr/>
          <p:nvPr/>
        </p:nvSpPr>
        <p:spPr>
          <a:xfrm>
            <a:off x="5135900" y="1887404"/>
            <a:ext cx="4526100" cy="153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>
                <a:solidFill>
                  <a:schemeClr val="dk1"/>
                </a:solidFill>
              </a:rPr>
              <a:t>①組合員全員への早期周知・・・機関紙での発行、発送まで時間が掛かる。業務をリモート</a:t>
            </a:r>
            <a:r>
              <a:rPr lang="ja-JP" sz="1200">
                <a:solidFill>
                  <a:schemeClr val="dk1"/>
                </a:solidFill>
              </a:rPr>
              <a:t>や時差出勤</a:t>
            </a:r>
            <a:r>
              <a:rPr lang="ja-JP" sz="1200">
                <a:solidFill>
                  <a:schemeClr val="dk1"/>
                </a:solidFill>
              </a:rPr>
              <a:t>で行っている</a:t>
            </a:r>
            <a:r>
              <a:rPr lang="ja-JP" sz="1200">
                <a:solidFill>
                  <a:schemeClr val="dk1"/>
                </a:solidFill>
              </a:rPr>
              <a:t>組合員がいる</a:t>
            </a:r>
            <a:r>
              <a:rPr lang="ja-JP" sz="1200">
                <a:solidFill>
                  <a:schemeClr val="dk1"/>
                </a:solidFill>
              </a:rPr>
              <a:t>。職場が</a:t>
            </a:r>
            <a:r>
              <a:rPr lang="ja-JP" sz="1200">
                <a:solidFill>
                  <a:schemeClr val="dk1"/>
                </a:solidFill>
              </a:rPr>
              <a:t>バラバラ</a:t>
            </a:r>
            <a:r>
              <a:rPr lang="ja-JP" sz="1200">
                <a:solidFill>
                  <a:schemeClr val="dk1"/>
                </a:solidFill>
              </a:rPr>
              <a:t>。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>
                <a:solidFill>
                  <a:schemeClr val="dk1"/>
                </a:solidFill>
              </a:rPr>
              <a:t>②組合員が組合活動について理解していない、協力</a:t>
            </a:r>
            <a:r>
              <a:rPr lang="ja-JP" sz="1200">
                <a:solidFill>
                  <a:schemeClr val="dk1"/>
                </a:solidFill>
              </a:rPr>
              <a:t>していただけない</a:t>
            </a:r>
            <a:r>
              <a:rPr lang="ja-JP" sz="1200">
                <a:solidFill>
                  <a:schemeClr val="dk1"/>
                </a:solidFill>
              </a:rPr>
              <a:t>・・・政治と組合の関わり、重要性への理解がない。平和について次代へつないでいく必要がある</a:t>
            </a:r>
            <a:r>
              <a:rPr lang="ja-JP" sz="1200">
                <a:solidFill>
                  <a:schemeClr val="dk1"/>
                </a:solidFill>
              </a:rPr>
              <a:t>が理解がない。</a:t>
            </a:r>
            <a:endParaRPr sz="15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3"/>
          <p:cNvSpPr/>
          <p:nvPr/>
        </p:nvSpPr>
        <p:spPr>
          <a:xfrm>
            <a:off x="5142100" y="4352446"/>
            <a:ext cx="4526100" cy="153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 sz="1200">
                <a:solidFill>
                  <a:schemeClr val="dk1"/>
                </a:solidFill>
              </a:rPr>
              <a:t>①NTT労組アプリの活用、普及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 sz="1200">
                <a:solidFill>
                  <a:schemeClr val="dk1"/>
                </a:solidFill>
              </a:rPr>
              <a:t>②組合活動の重要性に関して組合員へ情報共有と浸透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テーマ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テーマ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2013-06-11T08:46:33Z</dcterms:created>
  <dc:creator>ito yumi</dc:creator>
</cp:coreProperties>
</file>