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63" r:id="rId2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ion13" initials="j" lastIdx="1" clrIdx="0">
    <p:extLst>
      <p:ext uri="{19B8F6BF-5375-455C-9EA6-DF929625EA0E}">
        <p15:presenceInfo xmlns:p15="http://schemas.microsoft.com/office/powerpoint/2012/main" userId="junion13" providerId="None"/>
      </p:ext>
    </p:extLst>
  </p:cmAuthor>
  <p:cmAuthor id="2" name="13 junion" initials="1j" lastIdx="2" clrIdx="1">
    <p:extLst>
      <p:ext uri="{19B8F6BF-5375-455C-9EA6-DF929625EA0E}">
        <p15:presenceInfo xmlns:p15="http://schemas.microsoft.com/office/powerpoint/2012/main" userId="13 juni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85D3E"/>
    <a:srgbClr val="F55F41"/>
    <a:srgbClr val="F69240"/>
    <a:srgbClr val="FF3300"/>
    <a:srgbClr val="FF6600"/>
    <a:srgbClr val="808000"/>
    <a:srgbClr val="99CC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95000" autoAdjust="0"/>
  </p:normalViewPr>
  <p:slideViewPr>
    <p:cSldViewPr>
      <p:cViewPr varScale="1">
        <p:scale>
          <a:sx n="114" d="100"/>
          <a:sy n="114" d="100"/>
        </p:scale>
        <p:origin x="1254" y="10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24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defTabSz="915059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 defTabSz="915059">
              <a:defRPr sz="1200"/>
            </a:lvl1pPr>
          </a:lstStyle>
          <a:p>
            <a:pPr>
              <a:defRPr/>
            </a:pPr>
            <a:fld id="{868D91C0-DD4B-45AC-A83A-66ED1E7C2598}" type="datetimeFigureOut">
              <a:rPr lang="ja-JP" altLang="en-US"/>
              <a:pPr>
                <a:defRPr/>
              </a:pPr>
              <a:t>2025/8/1</a:t>
            </a:fld>
            <a:endParaRPr lang="en-US" altLang="ja-JP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defTabSz="915059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 defTabSz="915059">
              <a:defRPr sz="1200"/>
            </a:lvl1pPr>
          </a:lstStyle>
          <a:p>
            <a:pPr>
              <a:defRPr/>
            </a:pPr>
            <a:fld id="{E620B8AE-D95A-4B2B-8AFA-A12492BE323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1962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t" anchorCtr="0" compatLnSpc="1">
            <a:prstTxWarp prst="textNoShape">
              <a:avLst/>
            </a:prstTxWarp>
          </a:bodyPr>
          <a:lstStyle>
            <a:lvl1pPr defTabSz="915059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t" anchorCtr="0" compatLnSpc="1">
            <a:prstTxWarp prst="textNoShape">
              <a:avLst/>
            </a:prstTxWarp>
          </a:bodyPr>
          <a:lstStyle>
            <a:lvl1pPr algn="r" defTabSz="915059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1A1F4AD-0730-4755-A8A4-F8D4574B4AA6}" type="datetimeFigureOut">
              <a:rPr lang="ja-JP" altLang="en-US"/>
              <a:pPr>
                <a:defRPr/>
              </a:pPr>
              <a:t>2025/8/1</a:t>
            </a:fld>
            <a:endParaRPr lang="en-US" altLang="ja-JP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19" tIns="43759" rIns="87519" bIns="4375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b" anchorCtr="0" compatLnSpc="1">
            <a:prstTxWarp prst="textNoShape">
              <a:avLst/>
            </a:prstTxWarp>
          </a:bodyPr>
          <a:lstStyle>
            <a:lvl1pPr defTabSz="915059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9" tIns="45694" rIns="91389" bIns="45694" numCol="1" anchor="b" anchorCtr="0" compatLnSpc="1">
            <a:prstTxWarp prst="textNoShape">
              <a:avLst/>
            </a:prstTxWarp>
          </a:bodyPr>
          <a:lstStyle>
            <a:lvl1pPr algn="r" defTabSz="915059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9414E01-CC12-41B9-8AED-6FC8619148B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2689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4FA49-CDFC-4ACC-8D85-8859C91CBCBC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A460B-687B-4A42-825B-502C849A95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B72AA-0C13-4DB2-8892-81C89A03FEA8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85C6-A613-471C-98A9-3EE11290594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6"/>
          <p:cNvSpPr/>
          <p:nvPr userDrawn="1"/>
        </p:nvSpPr>
        <p:spPr>
          <a:xfrm>
            <a:off x="0" y="0"/>
            <a:ext cx="9906000" cy="112553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5" name="グループ化 7"/>
          <p:cNvGrpSpPr>
            <a:grpSpLocks/>
          </p:cNvGrpSpPr>
          <p:nvPr userDrawn="1"/>
        </p:nvGrpSpPr>
        <p:grpSpPr bwMode="auto">
          <a:xfrm>
            <a:off x="6711950" y="-12700"/>
            <a:ext cx="1658938" cy="1425575"/>
            <a:chOff x="6711447" y="-12368"/>
            <a:chExt cx="1659837" cy="1425144"/>
          </a:xfrm>
        </p:grpSpPr>
        <p:cxnSp>
          <p:nvCxnSpPr>
            <p:cNvPr id="6" name="直線コネクタ 8"/>
            <p:cNvCxnSpPr/>
            <p:nvPr/>
          </p:nvCxnSpPr>
          <p:spPr>
            <a:xfrm flipV="1">
              <a:off x="6711447" y="-12368"/>
              <a:ext cx="1386639" cy="13870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9"/>
            <p:cNvCxnSpPr/>
            <p:nvPr/>
          </p:nvCxnSpPr>
          <p:spPr>
            <a:xfrm flipV="1">
              <a:off x="6741626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10"/>
            <p:cNvCxnSpPr/>
            <p:nvPr/>
          </p:nvCxnSpPr>
          <p:spPr>
            <a:xfrm flipV="1">
              <a:off x="6813102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11"/>
            <p:cNvCxnSpPr/>
            <p:nvPr/>
          </p:nvCxnSpPr>
          <p:spPr>
            <a:xfrm flipV="1">
              <a:off x="6884579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12"/>
            <p:cNvCxnSpPr/>
            <p:nvPr/>
          </p:nvCxnSpPr>
          <p:spPr>
            <a:xfrm flipV="1">
              <a:off x="6960820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2" descr="C:\Users\y-ito\Documents\テンプレ集\j-union素材\junion株式会社_社名データ＆ロゴ_2009最終\junion_2cm（透過対応）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3360" y="100584"/>
            <a:ext cx="1448222" cy="650472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sp>
        <p:nvSpPr>
          <p:cNvPr id="12" name="正方形/長方形 14"/>
          <p:cNvSpPr/>
          <p:nvPr userDrawn="1"/>
        </p:nvSpPr>
        <p:spPr>
          <a:xfrm>
            <a:off x="0" y="6811963"/>
            <a:ext cx="9906000" cy="460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B7CC53-93D9-453D-AE4E-63D0B9E3276D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1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7C7B8-38C9-43AA-BCC2-1418CF661F1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EDFFD-AFF8-48B9-98C5-8855A1EF68F3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99D0F-BF15-4A29-9533-E8EC923DDF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BC716-202D-4F17-BE49-021DA9B8CC63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C0D67-7E06-4D20-B1B3-9F0ADE8A6C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5"/>
          <p:cNvSpPr/>
          <p:nvPr userDrawn="1"/>
        </p:nvSpPr>
        <p:spPr>
          <a:xfrm>
            <a:off x="0" y="0"/>
            <a:ext cx="9906000" cy="112553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grpSp>
        <p:nvGrpSpPr>
          <p:cNvPr id="4" name="グループ化 6"/>
          <p:cNvGrpSpPr>
            <a:grpSpLocks/>
          </p:cNvGrpSpPr>
          <p:nvPr userDrawn="1"/>
        </p:nvGrpSpPr>
        <p:grpSpPr bwMode="auto">
          <a:xfrm>
            <a:off x="6711950" y="-12700"/>
            <a:ext cx="1658938" cy="1425575"/>
            <a:chOff x="6711447" y="-12368"/>
            <a:chExt cx="1659837" cy="1425144"/>
          </a:xfrm>
        </p:grpSpPr>
        <p:cxnSp>
          <p:nvCxnSpPr>
            <p:cNvPr id="5" name="直線コネクタ 7"/>
            <p:cNvCxnSpPr/>
            <p:nvPr/>
          </p:nvCxnSpPr>
          <p:spPr>
            <a:xfrm flipV="1">
              <a:off x="6711447" y="-12368"/>
              <a:ext cx="1386639" cy="138705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8"/>
            <p:cNvCxnSpPr/>
            <p:nvPr/>
          </p:nvCxnSpPr>
          <p:spPr>
            <a:xfrm flipV="1">
              <a:off x="6741626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9"/>
            <p:cNvCxnSpPr/>
            <p:nvPr/>
          </p:nvCxnSpPr>
          <p:spPr>
            <a:xfrm flipV="1">
              <a:off x="6813102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10"/>
            <p:cNvCxnSpPr/>
            <p:nvPr/>
          </p:nvCxnSpPr>
          <p:spPr>
            <a:xfrm flipV="1">
              <a:off x="6884579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11"/>
            <p:cNvCxnSpPr/>
            <p:nvPr/>
          </p:nvCxnSpPr>
          <p:spPr>
            <a:xfrm flipV="1">
              <a:off x="6960820" y="1916"/>
              <a:ext cx="1410464" cy="141086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2" descr="C:\Users\y-ito\Documents\テンプレ集\j-union素材\junion株式会社_社名データ＆ロゴ_2009最終\junion_2cm（透過対応）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3360" y="100584"/>
            <a:ext cx="1448222" cy="650472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</p:pic>
      <p:sp>
        <p:nvSpPr>
          <p:cNvPr id="11" name="正方形/長方形 13"/>
          <p:cNvSpPr/>
          <p:nvPr userDrawn="1"/>
        </p:nvSpPr>
        <p:spPr>
          <a:xfrm>
            <a:off x="0" y="6811963"/>
            <a:ext cx="9906000" cy="4603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464" y="274638"/>
            <a:ext cx="8915400" cy="850106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E1FB34-725A-40AA-9AF3-D8B1DA8CDF10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13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787C0-E593-43A7-BF19-14552DBACA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AA8D0-88B3-49A8-A288-4EA8862EDD7D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68B6B-8CDE-449C-8B3E-C753AC6BBA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33EC4-011A-4918-B4AD-C95D122D17C3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D3483-41F7-414A-B8A1-85DB8458921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23F4D-484B-4467-90A1-D2E6BAB7CD9A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B34AD-FA0C-468C-8DCC-7CF6F2A5D5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88622-09EE-4F8D-BEA4-B721E6E4811E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39F4-B99F-4960-B5AF-12EB848BF3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CF5C705-A38E-427F-A92D-7A122C759336}" type="datetime1">
              <a:rPr lang="ja-JP" altLang="en-US" smtClean="0"/>
              <a:t>2025/8/1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2B7DE7D-54F8-4BB1-8C4E-46C12DAEC1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57" r:id="rId3"/>
    <p:sldLayoutId id="2147483656" r:id="rId4"/>
    <p:sldLayoutId id="2147483660" r:id="rId5"/>
    <p:sldLayoutId id="2147483655" r:id="rId6"/>
    <p:sldLayoutId id="2147483654" r:id="rId7"/>
    <p:sldLayoutId id="2147483653" r:id="rId8"/>
    <p:sldLayoutId id="2147483652" r:id="rId9"/>
    <p:sldLayoutId id="2147483651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8AB78-A353-9235-35E7-D76D700B27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2" descr="「無人島」の画像検索結果">
            <a:extLst>
              <a:ext uri="{FF2B5EF4-FFF2-40B4-BE49-F238E27FC236}">
                <a16:creationId xmlns:a16="http://schemas.microsoft.com/office/drawing/2014/main" id="{959454DA-E30C-0651-D410-46BA8976AF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2775" y="8636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6" name="AutoShape 14" descr="「無人島」の画像検索結果">
            <a:extLst>
              <a:ext uri="{FF2B5EF4-FFF2-40B4-BE49-F238E27FC236}">
                <a16:creationId xmlns:a16="http://schemas.microsoft.com/office/drawing/2014/main" id="{0ADC62A0-873C-83B9-431F-32C0D3EE06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7075" y="9779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7" name="AutoShape 18" descr="「もつ鍋」の画像検索結果">
            <a:extLst>
              <a:ext uri="{FF2B5EF4-FFF2-40B4-BE49-F238E27FC236}">
                <a16:creationId xmlns:a16="http://schemas.microsoft.com/office/drawing/2014/main" id="{7C98E7B2-969C-C38C-3B47-7E2CDEF834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1375" y="10922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8" name="AutoShape 2" descr="「サーフィン」の画像検索結果">
            <a:extLst>
              <a:ext uri="{FF2B5EF4-FFF2-40B4-BE49-F238E27FC236}">
                <a16:creationId xmlns:a16="http://schemas.microsoft.com/office/drawing/2014/main" id="{EF7EA35E-895C-3720-DE6D-6CD2726285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5675" y="12065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9" name="AutoShape 4" descr="「サーフィン」の画像検索結果">
            <a:extLst>
              <a:ext uri="{FF2B5EF4-FFF2-40B4-BE49-F238E27FC236}">
                <a16:creationId xmlns:a16="http://schemas.microsoft.com/office/drawing/2014/main" id="{C928A704-098C-FC0F-DA08-844318F53D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9975" y="13208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80" tIns="34290" rIns="68580" bIns="3429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A6ADC162-6C02-FEC2-D50E-51F92F8F95C3}"/>
              </a:ext>
            </a:extLst>
          </p:cNvPr>
          <p:cNvSpPr txBox="1">
            <a:spLocks/>
          </p:cNvSpPr>
          <p:nvPr/>
        </p:nvSpPr>
        <p:spPr bwMode="auto">
          <a:xfrm>
            <a:off x="-15552" y="-27384"/>
            <a:ext cx="8640960" cy="123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6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2035</a:t>
            </a:r>
            <a:r>
              <a:rPr lang="ja-JP" altLang="en-US" sz="3600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年ありたい組合（職場つくり）を実現するために　</a:t>
            </a:r>
            <a:r>
              <a:rPr lang="en-US" altLang="ja-JP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三谷　勇貴</a:t>
            </a:r>
            <a:r>
              <a:rPr lang="en-US" altLang="ja-JP" sz="3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j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E4A5985-01B2-4C84-3810-CC16967A64DF}"/>
              </a:ext>
            </a:extLst>
          </p:cNvPr>
          <p:cNvSpPr/>
          <p:nvPr/>
        </p:nvSpPr>
        <p:spPr>
          <a:xfrm>
            <a:off x="72008" y="1275680"/>
            <a:ext cx="9833992" cy="54656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D5BE628F-C303-1DB5-37F0-380642410A15}"/>
              </a:ext>
            </a:extLst>
          </p:cNvPr>
          <p:cNvCxnSpPr>
            <a:cxnSpLocks/>
            <a:stCxn id="16" idx="0"/>
            <a:endCxn id="16" idx="2"/>
          </p:cNvCxnSpPr>
          <p:nvPr/>
        </p:nvCxnSpPr>
        <p:spPr>
          <a:xfrm>
            <a:off x="4989004" y="1275680"/>
            <a:ext cx="0" cy="5465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F0CB2597-93D8-D1CA-2BE6-A8FF8FE55D65}"/>
              </a:ext>
            </a:extLst>
          </p:cNvPr>
          <p:cNvCxnSpPr>
            <a:cxnSpLocks/>
            <a:stCxn id="16" idx="1"/>
            <a:endCxn id="16" idx="3"/>
          </p:cNvCxnSpPr>
          <p:nvPr/>
        </p:nvCxnSpPr>
        <p:spPr>
          <a:xfrm>
            <a:off x="72008" y="4008524"/>
            <a:ext cx="98339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B494035-2857-89EB-CC06-DB9DD811598E}"/>
              </a:ext>
            </a:extLst>
          </p:cNvPr>
          <p:cNvSpPr txBox="1"/>
          <p:nvPr/>
        </p:nvSpPr>
        <p:spPr>
          <a:xfrm>
            <a:off x="5061012" y="1268760"/>
            <a:ext cx="2628292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・なぜ行うか。その理由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68E6BA0-BB6A-5476-948B-33449D8BABD5}"/>
              </a:ext>
            </a:extLst>
          </p:cNvPr>
          <p:cNvSpPr txBox="1"/>
          <p:nvPr/>
        </p:nvSpPr>
        <p:spPr>
          <a:xfrm>
            <a:off x="5058986" y="4005064"/>
            <a:ext cx="3062366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・何を行うか（行っているか）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CB66292-5746-FCC3-959E-884C51030E15}"/>
              </a:ext>
            </a:extLst>
          </p:cNvPr>
          <p:cNvSpPr txBox="1"/>
          <p:nvPr/>
        </p:nvSpPr>
        <p:spPr>
          <a:xfrm>
            <a:off x="128464" y="4057327"/>
            <a:ext cx="3744416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・どのように進めたか（進めている）？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1D34D75-BDEF-2626-E24B-542C039F0263}"/>
              </a:ext>
            </a:extLst>
          </p:cNvPr>
          <p:cNvSpPr txBox="1"/>
          <p:nvPr/>
        </p:nvSpPr>
        <p:spPr>
          <a:xfrm>
            <a:off x="128464" y="1239153"/>
            <a:ext cx="4392488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・行うことでどうなるか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（もしやらなかったらどうなるか）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5DFD822C-2B50-AB6C-85C9-EE92A678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2787C0-E593-43A7-BF19-14552DBACA0E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2E8DA85-0C15-E0CB-EADE-030FAB4E546A}"/>
              </a:ext>
            </a:extLst>
          </p:cNvPr>
          <p:cNvSpPr txBox="1"/>
          <p:nvPr/>
        </p:nvSpPr>
        <p:spPr>
          <a:xfrm>
            <a:off x="5052996" y="1847367"/>
            <a:ext cx="4731729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【</a:t>
            </a:r>
            <a:r>
              <a:rPr lang="ja-JP" altLang="en-US" sz="1400" dirty="0"/>
              <a:t>組合活動への期待感向上</a:t>
            </a:r>
            <a:r>
              <a:rPr lang="en-US" altLang="ja-JP" sz="1400" dirty="0"/>
              <a:t>】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/>
              <a:t>組合活動に興味がなく、反応が薄いなと感じる組合員が少なくない。支部役員になったことで、組合員の反応に直接触れる機会ができ、特に若手社員にその傾向があるように感じている。</a:t>
            </a:r>
            <a:endParaRPr lang="en-US" altLang="ja-JP" sz="1400" dirty="0"/>
          </a:p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一体感の醸成</a:t>
            </a:r>
            <a:r>
              <a:rPr kumimoji="1" lang="en-US" altLang="ja-JP" sz="1400" dirty="0"/>
              <a:t>】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/>
              <a:t>至近の選挙において、前回と比べて組織内議員の得票数が減少しており、組織力低下を懸念している</a:t>
            </a:r>
            <a:endParaRPr lang="en-US" altLang="ja-JP" sz="1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5CE260-EA6E-3C74-5368-28D9AB0096C7}"/>
              </a:ext>
            </a:extLst>
          </p:cNvPr>
          <p:cNvSpPr txBox="1"/>
          <p:nvPr/>
        </p:nvSpPr>
        <p:spPr>
          <a:xfrm>
            <a:off x="136000" y="1844824"/>
            <a:ext cx="4731729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dirty="0"/>
              <a:t>組合が機能していないと組合員に感じられると、現場の声や悩みが伝わってこない。また、会社側からも真剣に取り合ってもらえない可能性がある。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600" dirty="0"/>
              <a:t>組合が機能していると組合員に実感してもらうことで、現場が声をあげる風土ができ、継続的な職場改善につなげていきたい。</a:t>
            </a:r>
            <a:endParaRPr kumimoji="1"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/>
              <a:t>継続的な改善が図られることで（正の連鎖）、活気と笑顔ある職場を目指したい。</a:t>
            </a:r>
            <a:endParaRPr lang="en-US" altLang="ja-JP" sz="1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C1EB83-0AC8-794E-70FC-BA3CF63D11CC}"/>
              </a:ext>
            </a:extLst>
          </p:cNvPr>
          <p:cNvSpPr txBox="1"/>
          <p:nvPr/>
        </p:nvSpPr>
        <p:spPr>
          <a:xfrm>
            <a:off x="128464" y="4495217"/>
            <a:ext cx="4731729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【</a:t>
            </a:r>
            <a:r>
              <a:rPr kumimoji="1" lang="ja-JP" altLang="en-US" sz="1600" dirty="0"/>
              <a:t>傾聴・発信</a:t>
            </a:r>
            <a:r>
              <a:rPr kumimoji="1" lang="en-US" altLang="ja-JP" sz="1600" dirty="0"/>
              <a:t>】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/>
              <a:t>日頃は</a:t>
            </a:r>
            <a:r>
              <a:rPr kumimoji="1" lang="ja-JP" altLang="en-US" sz="1600" dirty="0"/>
              <a:t>組合員の悩み・相談事に耳を傾け、収集した意見・要望を大会や労使協議の場においてしっかりと伝える。その</a:t>
            </a:r>
            <a:r>
              <a:rPr lang="ja-JP" altLang="en-US" sz="1600" dirty="0"/>
              <a:t>経過／結果は相談者に報告する。</a:t>
            </a:r>
            <a:endParaRPr lang="en-US" altLang="ja-JP" sz="1600" dirty="0"/>
          </a:p>
          <a:p>
            <a:r>
              <a:rPr lang="en-US" altLang="ja-JP" sz="1600" dirty="0"/>
              <a:t>【</a:t>
            </a:r>
            <a:r>
              <a:rPr lang="ja-JP" altLang="en-US" sz="1600" dirty="0"/>
              <a:t>自ら学ぶ</a:t>
            </a:r>
            <a:r>
              <a:rPr lang="en-US" altLang="ja-JP" sz="1600" dirty="0"/>
              <a:t>】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/>
              <a:t>研修や他産別交流を通じて、新たな気づきやアイデアを収集、自組織の良さ／悪さを客観視する。</a:t>
            </a:r>
            <a:endParaRPr kumimoji="1" lang="ja-JP" altLang="en-US" sz="16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576926-D8AF-58FE-82EF-E0F90E260811}"/>
              </a:ext>
            </a:extLst>
          </p:cNvPr>
          <p:cNvSpPr txBox="1"/>
          <p:nvPr/>
        </p:nvSpPr>
        <p:spPr>
          <a:xfrm>
            <a:off x="5064275" y="4494045"/>
            <a:ext cx="4731729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【</a:t>
            </a:r>
            <a:r>
              <a:rPr lang="ja-JP" altLang="en-US" sz="1600" dirty="0"/>
              <a:t>話しやすい雰囲気づくり</a:t>
            </a:r>
            <a:r>
              <a:rPr lang="en-US" altLang="ja-JP" sz="1600" dirty="0"/>
              <a:t>】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/>
              <a:t>新入社員の歓迎イベントの事務局に携わることや、その他各種イベントに顔を出し、親しみやすさ、話しやすい空気を創出する。</a:t>
            </a:r>
            <a:endParaRPr lang="en-US" altLang="ja-JP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600" dirty="0"/>
              <a:t>本部からの機関紙や周知事項をただ転送するだけではなく、要点をまとめたり、自身の考えを交えるなどして、事務的ではなく、人間味のある言葉で伝えるようにしている。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2497665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18870</TotalTime>
  <Words>385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ito yumi</dc:creator>
  <cp:lastModifiedBy>三谷 勇貴/中部電力</cp:lastModifiedBy>
  <cp:revision>719</cp:revision>
  <cp:lastPrinted>2025-06-19T08:14:49Z</cp:lastPrinted>
  <dcterms:created xsi:type="dcterms:W3CDTF">2013-06-11T08:46:33Z</dcterms:created>
  <dcterms:modified xsi:type="dcterms:W3CDTF">2025-07-31T18:36:56Z</dcterms:modified>
</cp:coreProperties>
</file>